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307" r:id="rId5"/>
    <p:sldId id="328" r:id="rId6"/>
    <p:sldId id="329" r:id="rId7"/>
    <p:sldId id="330" r:id="rId8"/>
    <p:sldId id="262" r:id="rId9"/>
    <p:sldId id="289" r:id="rId10"/>
    <p:sldId id="331" r:id="rId11"/>
    <p:sldId id="332" r:id="rId12"/>
    <p:sldId id="333" r:id="rId13"/>
    <p:sldId id="292" r:id="rId14"/>
    <p:sldId id="334" r:id="rId15"/>
    <p:sldId id="335" r:id="rId16"/>
    <p:sldId id="336" r:id="rId17"/>
    <p:sldId id="263" r:id="rId18"/>
    <p:sldId id="305" r:id="rId19"/>
    <p:sldId id="326" r:id="rId20"/>
    <p:sldId id="337" r:id="rId21"/>
  </p:sldIdLst>
  <p:sldSz cx="1219835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00"/>
    <a:srgbClr val="8BAB00"/>
    <a:srgbClr val="A1C921"/>
    <a:srgbClr val="AAD523"/>
    <a:srgbClr val="3B79CE"/>
    <a:srgbClr val="FF0066"/>
    <a:srgbClr val="FFFFFF"/>
    <a:srgbClr val="F6F6F6"/>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81" d="100"/>
          <a:sy n="81" d="100"/>
        </p:scale>
        <p:origin x="-258" y="-96"/>
      </p:cViewPr>
      <p:guideLst>
        <p:guide orient="horz" pos="2160"/>
        <p:guide pos="3842"/>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8" d="100"/>
          <a:sy n="58" d="100"/>
        </p:scale>
        <p:origin x="-258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BECAA393-1CC5-434B-B43B-D26CD8D60B18}" type="datetimeFigureOut">
              <a:rPr lang="zh-CN" altLang="en-US"/>
              <a:pPr>
                <a:defRPr/>
              </a:pPr>
              <a:t>2013-2-22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756C0AE-AA1D-4AD3-9DEA-828D61C54D3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098BEA8-4982-4A61-857C-86C9A39671D3}" type="datetimeFigureOut">
              <a:rPr lang="zh-CN" altLang="en-US"/>
              <a:pPr>
                <a:defRPr/>
              </a:pPr>
              <a:t>2013-2-22</a:t>
            </a:fld>
            <a:endParaRPr lang="zh-CN" altLang="en-US"/>
          </a:p>
        </p:txBody>
      </p:sp>
      <p:sp>
        <p:nvSpPr>
          <p:cNvPr id="4" name="幻灯片图像占位符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F5A85768-C8B9-4C2F-A160-EFA624B314F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pic>
        <p:nvPicPr>
          <p:cNvPr id="2" name="Picture 2" descr="C:\Documents and Settings\t11318\桌面\240425-12101421261877.JPG"/>
          <p:cNvPicPr>
            <a:picLocks noChangeAspect="1" noChangeArrowheads="1"/>
          </p:cNvPicPr>
          <p:nvPr userDrawn="1"/>
        </p:nvPicPr>
        <p:blipFill>
          <a:blip r:embed="rId2"/>
          <a:srcRect/>
          <a:stretch>
            <a:fillRect/>
          </a:stretch>
        </p:blipFill>
        <p:spPr bwMode="auto">
          <a:xfrm>
            <a:off x="2968625" y="0"/>
            <a:ext cx="9229725" cy="6858000"/>
          </a:xfrm>
          <a:prstGeom prst="rect">
            <a:avLst/>
          </a:prstGeom>
          <a:noFill/>
          <a:ln w="9525">
            <a:noFill/>
            <a:miter lim="800000"/>
            <a:headEnd/>
            <a:tailEnd/>
          </a:ln>
        </p:spPr>
      </p:pic>
      <p:sp>
        <p:nvSpPr>
          <p:cNvPr id="3" name="矩形 3"/>
          <p:cNvSpPr/>
          <p:nvPr userDrawn="1"/>
        </p:nvSpPr>
        <p:spPr>
          <a:xfrm>
            <a:off x="2968625" y="188913"/>
            <a:ext cx="361950" cy="1547812"/>
          </a:xfrm>
          <a:prstGeom prst="rect">
            <a:avLst/>
          </a:prstGeom>
          <a:solidFill>
            <a:srgbClr val="FFC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矩形 24"/>
          <p:cNvSpPr/>
          <p:nvPr userDrawn="1"/>
        </p:nvSpPr>
        <p:spPr>
          <a:xfrm>
            <a:off x="2970213" y="1833563"/>
            <a:ext cx="363537" cy="1547812"/>
          </a:xfrm>
          <a:prstGeom prst="rect">
            <a:avLst/>
          </a:prstGeom>
          <a:solidFill>
            <a:srgbClr val="3B79C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25"/>
          <p:cNvSpPr/>
          <p:nvPr userDrawn="1"/>
        </p:nvSpPr>
        <p:spPr>
          <a:xfrm>
            <a:off x="2968625" y="3476625"/>
            <a:ext cx="361950" cy="1547813"/>
          </a:xfrm>
          <a:prstGeom prst="rect">
            <a:avLst/>
          </a:prstGeom>
          <a:solidFill>
            <a:srgbClr val="8BAB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26"/>
          <p:cNvSpPr/>
          <p:nvPr userDrawn="1"/>
        </p:nvSpPr>
        <p:spPr>
          <a:xfrm>
            <a:off x="2968625" y="5121275"/>
            <a:ext cx="361950" cy="1547813"/>
          </a:xfrm>
          <a:prstGeom prst="rect">
            <a:avLst/>
          </a:prstGeom>
          <a:solidFill>
            <a:srgbClr val="FF8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1"/>
          <p:cNvSpPr/>
          <p:nvPr userDrawn="1"/>
        </p:nvSpPr>
        <p:spPr>
          <a:xfrm>
            <a:off x="0" y="0"/>
            <a:ext cx="2968625" cy="6858000"/>
          </a:xfrm>
          <a:prstGeom prst="rect">
            <a:avLst/>
          </a:prstGeom>
          <a:solidFill>
            <a:srgbClr val="E6E6E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66FF"/>
              </a:solidFill>
            </a:endParaRPr>
          </a:p>
        </p:txBody>
      </p:sp>
      <p:sp>
        <p:nvSpPr>
          <p:cNvPr id="8" name="TextBox 7"/>
          <p:cNvSpPr txBox="1">
            <a:spLocks noChangeArrowheads="1"/>
          </p:cNvSpPr>
          <p:nvPr userDrawn="1"/>
        </p:nvSpPr>
        <p:spPr bwMode="auto">
          <a:xfrm>
            <a:off x="2427288" y="4652963"/>
            <a:ext cx="431800" cy="2205037"/>
          </a:xfrm>
          <a:prstGeom prst="rect">
            <a:avLst/>
          </a:prstGeom>
          <a:noFill/>
          <a:ln>
            <a:noFill/>
          </a:ln>
          <a:extLst>
            <a:ext uri="{909E8E84-426E-40DD-AFC4-6F175D3DCCD1}"/>
            <a:ext uri="{91240B29-F687-4F45-9708-019B960494DF}"/>
          </a:extLst>
        </p:spPr>
        <p:txBody>
          <a:bodyPr vert="eaVert">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auto" hangingPunct="1">
              <a:spcBef>
                <a:spcPts val="0"/>
              </a:spcBef>
              <a:spcAft>
                <a:spcPts val="0"/>
              </a:spcAft>
              <a:defRPr/>
            </a:pPr>
            <a:r>
              <a:rPr lang="en-US" altLang="zh-CN" sz="1600" dirty="0" smtClean="0">
                <a:solidFill>
                  <a:schemeClr val="tx1">
                    <a:lumMod val="75000"/>
                    <a:lumOff val="25000"/>
                  </a:schemeClr>
                </a:solidFill>
                <a:latin typeface="Arial Unicode MS" pitchFamily="34" charset="-122"/>
                <a:ea typeface="Arial Unicode MS" pitchFamily="34" charset="-122"/>
                <a:cs typeface="Arial Unicode MS" pitchFamily="34" charset="-122"/>
              </a:rPr>
              <a:t>Designed by </a:t>
            </a:r>
            <a:r>
              <a:rPr lang="en-US" altLang="zh-CN" sz="1600" dirty="0" smtClean="0">
                <a:solidFill>
                  <a:srgbClr val="0066FF"/>
                </a:solidFill>
                <a:latin typeface="Arial Unicode MS" pitchFamily="34" charset="-122"/>
                <a:ea typeface="Arial Unicode MS" pitchFamily="34" charset="-122"/>
                <a:cs typeface="Arial Unicode MS" pitchFamily="34" charset="-122"/>
              </a:rPr>
              <a:t>@</a:t>
            </a:r>
            <a:r>
              <a:rPr lang="en-US" altLang="zh-CN" sz="1600" dirty="0" err="1">
                <a:solidFill>
                  <a:srgbClr val="0066FF"/>
                </a:solidFill>
                <a:latin typeface="Arial Unicode MS" pitchFamily="34" charset="-122"/>
                <a:ea typeface="Arial Unicode MS" pitchFamily="34" charset="-122"/>
                <a:cs typeface="Arial Unicode MS" pitchFamily="34" charset="-122"/>
              </a:rPr>
              <a:t>T</a:t>
            </a:r>
            <a:r>
              <a:rPr lang="en-US" altLang="zh-CN" sz="1600" dirty="0" err="1" smtClean="0">
                <a:solidFill>
                  <a:srgbClr val="0066FF"/>
                </a:solidFill>
                <a:latin typeface="Arial Unicode MS" pitchFamily="34" charset="-122"/>
                <a:ea typeface="Arial Unicode MS" pitchFamily="34" charset="-122"/>
                <a:cs typeface="Arial Unicode MS" pitchFamily="34" charset="-122"/>
              </a:rPr>
              <a:t>eliss</a:t>
            </a:r>
            <a:endParaRPr lang="zh-CN" altLang="en-US" sz="1600" dirty="0">
              <a:solidFill>
                <a:srgbClr val="0066FF"/>
              </a:solidFill>
              <a:latin typeface="Arial Unicode MS" pitchFamily="34" charset="-122"/>
              <a:ea typeface="Arial Unicode MS" pitchFamily="34" charset="-122"/>
              <a:cs typeface="Arial Unicode MS" pitchFamily="34" charset="-122"/>
            </a:endParaRPr>
          </a:p>
        </p:txBody>
      </p:sp>
      <p:grpSp>
        <p:nvGrpSpPr>
          <p:cNvPr id="9" name="组合 10"/>
          <p:cNvGrpSpPr>
            <a:grpSpLocks/>
          </p:cNvGrpSpPr>
          <p:nvPr userDrawn="1"/>
        </p:nvGrpSpPr>
        <p:grpSpPr bwMode="auto">
          <a:xfrm>
            <a:off x="3514725" y="6245225"/>
            <a:ext cx="1936750" cy="496888"/>
            <a:chOff x="602538" y="6254444"/>
            <a:chExt cx="1936145" cy="495514"/>
          </a:xfrm>
        </p:grpSpPr>
        <p:sp>
          <p:nvSpPr>
            <p:cNvPr id="10" name="Text Box 62"/>
            <p:cNvSpPr txBox="1">
              <a:spLocks noChangeArrowheads="1"/>
            </p:cNvSpPr>
            <p:nvPr/>
          </p:nvSpPr>
          <p:spPr bwMode="auto">
            <a:xfrm>
              <a:off x="1027280" y="6332924"/>
              <a:ext cx="1511403" cy="338554"/>
            </a:xfrm>
            <a:prstGeom prst="rect">
              <a:avLst/>
            </a:prstGeom>
            <a:noFill/>
            <a:effectLst>
              <a:reflection blurRad="6350" stA="50000" endA="300" endPos="38500" dist="50800" dir="5400000" sy="-100000" algn="bl" rotWithShape="0"/>
            </a:effectLst>
          </p:spPr>
          <p:txBody>
            <a:bodyPr anchor="ctr">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lgn="ctr" fontAlgn="auto">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布衣公子</a:t>
              </a:r>
              <a:r>
                <a:rPr lang="zh-CN" altLang="en-US" sz="1600" dirty="0">
                  <a:solidFill>
                    <a:srgbClr val="3B79CE"/>
                  </a:solidFill>
                  <a:latin typeface="微软雅黑" pitchFamily="34" charset="-122"/>
                  <a:ea typeface="微软雅黑" pitchFamily="34" charset="-122"/>
                </a:rPr>
                <a:t>作品</a:t>
              </a:r>
              <a:endParaRPr lang="en-GB" altLang="zh-CN" sz="1600" dirty="0">
                <a:solidFill>
                  <a:srgbClr val="3B79CE"/>
                </a:solidFill>
                <a:latin typeface="微软雅黑" pitchFamily="34" charset="-122"/>
                <a:ea typeface="微软雅黑" pitchFamily="34" charset="-122"/>
              </a:endParaRPr>
            </a:p>
          </p:txBody>
        </p:sp>
        <p:pic>
          <p:nvPicPr>
            <p:cNvPr id="11" name="Picture 9" descr="E:\仝德志文件，勿删！\03-参考文档\！PPT图片及版面资源\06-PPT精选插图\05-头像\嘿嘿.png"/>
            <p:cNvPicPr>
              <a:picLocks noChangeAspect="1" noChangeArrowheads="1"/>
            </p:cNvPicPr>
            <p:nvPr/>
          </p:nvPicPr>
          <p:blipFill>
            <a:blip r:embed="rId3"/>
            <a:srcRect/>
            <a:stretch>
              <a:fillRect/>
            </a:stretch>
          </p:blipFill>
          <p:spPr bwMode="auto">
            <a:xfrm>
              <a:off x="602538" y="6254444"/>
              <a:ext cx="495514" cy="495514"/>
            </a:xfrm>
            <a:prstGeom prst="rect">
              <a:avLst/>
            </a:prstGeom>
            <a:noFill/>
            <a:ln w="9525">
              <a:noFill/>
              <a:miter lim="800000"/>
              <a:headEnd/>
              <a:tailEnd/>
            </a:ln>
          </p:spPr>
        </p:pic>
      </p:grpSp>
      <p:sp>
        <p:nvSpPr>
          <p:cNvPr id="12" name="TextBox 15"/>
          <p:cNvSpPr txBox="1"/>
          <p:nvPr userDrawn="1"/>
        </p:nvSpPr>
        <p:spPr>
          <a:xfrm>
            <a:off x="1058615" y="461658"/>
            <a:ext cx="1292662" cy="5991678"/>
          </a:xfrm>
          <a:prstGeom prst="rect">
            <a:avLst/>
          </a:prstGeom>
          <a:noFill/>
        </p:spPr>
        <p:txBody>
          <a:bodyPr vert="eaVert"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zh-CN" altLang="en-US" sz="7200" b="1" spc="50" dirty="0">
                <a:ln w="1143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cs typeface="经典繁仿黑" pitchFamily="49" charset="-122"/>
              </a:rPr>
              <a:t>员工关系管理</a:t>
            </a:r>
          </a:p>
        </p:txBody>
      </p:sp>
      <p:sp>
        <p:nvSpPr>
          <p:cNvPr id="13" name="矩形 17"/>
          <p:cNvSpPr/>
          <p:nvPr userDrawn="1"/>
        </p:nvSpPr>
        <p:spPr>
          <a:xfrm>
            <a:off x="309563" y="461963"/>
            <a:ext cx="460375" cy="2879725"/>
          </a:xfrm>
          <a:prstGeom prst="rect">
            <a:avLst/>
          </a:prstGeom>
        </p:spPr>
        <p:txBody>
          <a:bodyPr vert="eaVert" anchor="ctr">
            <a:spAutoFit/>
          </a:bodyPr>
          <a:lstStyle/>
          <a:p>
            <a:pPr fontAlgn="auto">
              <a:spcBef>
                <a:spcPts val="0"/>
              </a:spcBef>
              <a:spcAft>
                <a:spcPts val="0"/>
              </a:spcAft>
              <a:defRPr/>
            </a:pPr>
            <a:r>
              <a:rPr lang="zh-CN" altLang="en-US" dirty="0">
                <a:solidFill>
                  <a:srgbClr val="FF8500"/>
                </a:solidFill>
                <a:latin typeface="微软雅黑" pitchFamily="34" charset="-122"/>
                <a:ea typeface="微软雅黑" pitchFamily="34" charset="-122"/>
                <a:cs typeface="经典繁仿黑" pitchFamily="49" charset="-122"/>
              </a:rPr>
              <a:t>人力资源部内训之九</a:t>
            </a:r>
            <a:r>
              <a:rPr lang="en-US" altLang="zh-CN" dirty="0">
                <a:solidFill>
                  <a:srgbClr val="FF8500"/>
                </a:solidFill>
                <a:latin typeface="微软雅黑" pitchFamily="34" charset="-122"/>
                <a:ea typeface="微软雅黑" pitchFamily="34" charset="-122"/>
                <a:cs typeface="经典繁仿黑" pitchFamily="49" charset="-122"/>
              </a:rPr>
              <a:t>——</a:t>
            </a:r>
            <a:endParaRPr lang="zh-CN" altLang="en-US" dirty="0">
              <a:solidFill>
                <a:srgbClr val="FF8500"/>
              </a:solidFill>
              <a:latin typeface="微软雅黑" pitchFamily="34" charset="-122"/>
              <a:ea typeface="微软雅黑" pitchFamily="34" charset="-122"/>
              <a:cs typeface="经典繁仿黑"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288" fill="hold" grpId="0" nodeType="afterEffect">
                                  <p:stCondLst>
                                    <p:cond delay="0"/>
                                  </p:stCondLst>
                                  <p:iterate type="lt">
                                    <p:tmPct val="18000"/>
                                  </p:iterate>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strVal val="4/3*#ppt_w"/>
                                          </p:val>
                                        </p:tav>
                                        <p:tav tm="100000">
                                          <p:val>
                                            <p:strVal val="#ppt_w"/>
                                          </p:val>
                                        </p:tav>
                                      </p:tavLst>
                                    </p:anim>
                                    <p:anim calcmode="lin" valueType="num">
                                      <p:cBhvr>
                                        <p:cTn id="13" dur="500" fill="hold"/>
                                        <p:tgtEl>
                                          <p:spTgt spid="12"/>
                                        </p:tgtEl>
                                        <p:attrNameLst>
                                          <p:attrName>ppt_h</p:attrName>
                                        </p:attrNameLst>
                                      </p:cBhvr>
                                      <p:tavLst>
                                        <p:tav tm="0">
                                          <p:val>
                                            <p:strVal val="4/3*#ppt_h"/>
                                          </p:val>
                                        </p:tav>
                                        <p:tav tm="100000">
                                          <p:val>
                                            <p:strVal val="#ppt_h"/>
                                          </p:val>
                                        </p:tav>
                                      </p:tavLst>
                                    </p:anim>
                                  </p:childTnLst>
                                </p:cTn>
                              </p:par>
                            </p:childTnLst>
                          </p:cTn>
                        </p:par>
                        <p:par>
                          <p:cTn id="14" fill="hold">
                            <p:stCondLst>
                              <p:cond delay="195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1950"/>
                            </p:stCondLst>
                            <p:childTnLst>
                              <p:par>
                                <p:cTn id="18" presetID="0" presetClass="path" presetSubtype="0" accel="50000" decel="50000" fill="hold" nodeType="afterEffect">
                                  <p:stCondLst>
                                    <p:cond delay="0"/>
                                  </p:stCondLst>
                                  <p:childTnLst>
                                    <p:animMotion origin="layout" path="M 1.87451E-6 -1.19861 L 1.87451E-6 -2.59259E-6 L 0.00039 -0.12153 L 1.87451E-6 -2.59259E-6 " pathEditMode="relative" rAng="0" ptsTypes="AAAA">
                                      <p:cBhvr>
                                        <p:cTn id="19" dur="600" fill="hold"/>
                                        <p:tgtEl>
                                          <p:spTgt spid="9"/>
                                        </p:tgtEl>
                                        <p:attrNameLst>
                                          <p:attrName>ppt_x</p:attrName>
                                          <p:attrName>ppt_y</p:attrName>
                                        </p:attrNameLst>
                                      </p:cBhvr>
                                      <p:rCtr x="13" y="59931"/>
                                    </p:animMotion>
                                  </p:childTnLst>
                                </p:cTn>
                              </p:par>
                            </p:childTnLst>
                          </p:cTn>
                        </p:par>
                        <p:par>
                          <p:cTn id="20" fill="hold">
                            <p:stCondLst>
                              <p:cond delay="2550"/>
                            </p:stCondLst>
                            <p:childTnLst>
                              <p:par>
                                <p:cTn id="21" presetID="2" presetClass="entr" presetSubtype="4" decel="10000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0600"/>
            <a:ext cx="731901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962" y="612775"/>
            <a:ext cx="731901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90962" y="5367338"/>
            <a:ext cx="731901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600" y="6356350"/>
            <a:ext cx="2846388" cy="365125"/>
          </a:xfrm>
          <a:prstGeom prst="rect">
            <a:avLst/>
          </a:prstGeom>
        </p:spPr>
        <p:txBody>
          <a:bodyPr/>
          <a:lstStyle>
            <a:lvl1pPr fontAlgn="auto">
              <a:spcBef>
                <a:spcPts val="0"/>
              </a:spcBef>
              <a:spcAft>
                <a:spcPts val="0"/>
              </a:spcAft>
              <a:defRPr>
                <a:latin typeface="+mn-lt"/>
                <a:ea typeface="+mn-ea"/>
              </a:defRPr>
            </a:lvl1pPr>
          </a:lstStyle>
          <a:p>
            <a:pPr>
              <a:defRPr/>
            </a:pPr>
            <a:fld id="{9431DF83-3AE4-4DCC-BAB5-3844C744BC22}" type="datetimeFigureOut">
              <a:rPr lang="zh-CN" altLang="en-US"/>
              <a:pPr>
                <a:defRPr/>
              </a:pPr>
              <a:t>2013-2-22</a:t>
            </a:fld>
            <a:endParaRPr lang="zh-CN" altLang="en-US"/>
          </a:p>
        </p:txBody>
      </p:sp>
      <p:sp>
        <p:nvSpPr>
          <p:cNvPr id="6" name="页脚占位符 5"/>
          <p:cNvSpPr>
            <a:spLocks noGrp="1"/>
          </p:cNvSpPr>
          <p:nvPr>
            <p:ph type="ftr" sz="quarter" idx="11"/>
          </p:nvPr>
        </p:nvSpPr>
        <p:spPr>
          <a:xfrm>
            <a:off x="4167188" y="6356350"/>
            <a:ext cx="3863975"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742363" y="6356350"/>
            <a:ext cx="2846387" cy="365125"/>
          </a:xfrm>
          <a:prstGeom prst="rect">
            <a:avLst/>
          </a:prstGeom>
        </p:spPr>
        <p:txBody>
          <a:bodyPr/>
          <a:lstStyle>
            <a:lvl1pPr fontAlgn="auto">
              <a:spcBef>
                <a:spcPts val="0"/>
              </a:spcBef>
              <a:spcAft>
                <a:spcPts val="0"/>
              </a:spcAft>
              <a:defRPr>
                <a:latin typeface="+mn-lt"/>
                <a:ea typeface="+mn-ea"/>
              </a:defRPr>
            </a:lvl1pPr>
          </a:lstStyle>
          <a:p>
            <a:pPr>
              <a:defRPr/>
            </a:pPr>
            <a:fld id="{012C9B42-7B06-46C6-9F3B-78276EE540E0}"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638"/>
            <a:ext cx="10978515"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201"/>
            <a:ext cx="10978515"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6388" cy="365125"/>
          </a:xfrm>
          <a:prstGeom prst="rect">
            <a:avLst/>
          </a:prstGeom>
        </p:spPr>
        <p:txBody>
          <a:bodyPr/>
          <a:lstStyle>
            <a:lvl1pPr fontAlgn="auto">
              <a:spcBef>
                <a:spcPts val="0"/>
              </a:spcBef>
              <a:spcAft>
                <a:spcPts val="0"/>
              </a:spcAft>
              <a:defRPr>
                <a:latin typeface="+mn-lt"/>
                <a:ea typeface="+mn-ea"/>
              </a:defRPr>
            </a:lvl1pPr>
          </a:lstStyle>
          <a:p>
            <a:pPr>
              <a:defRPr/>
            </a:pPr>
            <a:fld id="{4D158A54-427D-4E35-9369-57547967E211}" type="datetimeFigureOut">
              <a:rPr lang="zh-CN" altLang="en-US"/>
              <a:pPr>
                <a:defRPr/>
              </a:pPr>
              <a:t>2013-2-22</a:t>
            </a:fld>
            <a:endParaRPr lang="zh-CN" altLang="en-US"/>
          </a:p>
        </p:txBody>
      </p:sp>
      <p:sp>
        <p:nvSpPr>
          <p:cNvPr id="5" name="页脚占位符 4"/>
          <p:cNvSpPr>
            <a:spLocks noGrp="1"/>
          </p:cNvSpPr>
          <p:nvPr>
            <p:ph type="ftr" sz="quarter" idx="11"/>
          </p:nvPr>
        </p:nvSpPr>
        <p:spPr>
          <a:xfrm>
            <a:off x="4167188" y="6356350"/>
            <a:ext cx="3863975"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742363" y="6356350"/>
            <a:ext cx="2846387" cy="365125"/>
          </a:xfrm>
          <a:prstGeom prst="rect">
            <a:avLst/>
          </a:prstGeom>
        </p:spPr>
        <p:txBody>
          <a:bodyPr/>
          <a:lstStyle>
            <a:lvl1pPr fontAlgn="auto">
              <a:spcBef>
                <a:spcPts val="0"/>
              </a:spcBef>
              <a:spcAft>
                <a:spcPts val="0"/>
              </a:spcAft>
              <a:defRPr>
                <a:latin typeface="+mn-lt"/>
                <a:ea typeface="+mn-ea"/>
              </a:defRPr>
            </a:lvl1pPr>
          </a:lstStyle>
          <a:p>
            <a:pPr>
              <a:defRPr/>
            </a:pPr>
            <a:fld id="{E435B61A-F797-468F-A590-9FDC4BEC400E}"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74639"/>
            <a:ext cx="2744629"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74639"/>
            <a:ext cx="8030580" cy="5851525"/>
          </a:xfrm>
          <a:prstGeom prst="rect">
            <a:avLst/>
          </a:prstGeo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a:xfrm>
            <a:off x="609600" y="6356350"/>
            <a:ext cx="2846388" cy="365125"/>
          </a:xfrm>
          <a:prstGeom prst="rect">
            <a:avLst/>
          </a:prstGeom>
        </p:spPr>
        <p:txBody>
          <a:bodyPr/>
          <a:lstStyle>
            <a:lvl1pPr fontAlgn="auto">
              <a:spcBef>
                <a:spcPts val="0"/>
              </a:spcBef>
              <a:spcAft>
                <a:spcPts val="0"/>
              </a:spcAft>
              <a:defRPr>
                <a:latin typeface="+mn-lt"/>
                <a:ea typeface="+mn-ea"/>
              </a:defRPr>
            </a:lvl1pPr>
          </a:lstStyle>
          <a:p>
            <a:pPr>
              <a:defRPr/>
            </a:pPr>
            <a:fld id="{879335C0-2C1B-48A3-B618-C038976A29B4}" type="datetimeFigureOut">
              <a:rPr lang="zh-CN" altLang="en-US"/>
              <a:pPr>
                <a:defRPr/>
              </a:pPr>
              <a:t>2013-2-22</a:t>
            </a:fld>
            <a:endParaRPr lang="zh-CN" altLang="en-US"/>
          </a:p>
        </p:txBody>
      </p:sp>
      <p:sp>
        <p:nvSpPr>
          <p:cNvPr id="5" name="页脚占位符 4"/>
          <p:cNvSpPr>
            <a:spLocks noGrp="1"/>
          </p:cNvSpPr>
          <p:nvPr>
            <p:ph type="ftr" sz="quarter" idx="11"/>
          </p:nvPr>
        </p:nvSpPr>
        <p:spPr>
          <a:xfrm>
            <a:off x="4167188" y="6356350"/>
            <a:ext cx="3863975"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742363" y="6356350"/>
            <a:ext cx="2846387" cy="365125"/>
          </a:xfrm>
          <a:prstGeom prst="rect">
            <a:avLst/>
          </a:prstGeom>
        </p:spPr>
        <p:txBody>
          <a:bodyPr/>
          <a:lstStyle>
            <a:lvl1pPr fontAlgn="auto">
              <a:spcBef>
                <a:spcPts val="0"/>
              </a:spcBef>
              <a:spcAft>
                <a:spcPts val="0"/>
              </a:spcAft>
              <a:defRPr>
                <a:latin typeface="+mn-lt"/>
                <a:ea typeface="+mn-ea"/>
              </a:defRPr>
            </a:lvl1pPr>
          </a:lstStyle>
          <a:p>
            <a:pPr>
              <a:defRPr/>
            </a:pPr>
            <a:fld id="{074437E1-636C-46AE-80B1-8E55D594E4B6}"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矩形 2"/>
          <p:cNvSpPr/>
          <p:nvPr userDrawn="1"/>
        </p:nvSpPr>
        <p:spPr>
          <a:xfrm>
            <a:off x="0" y="0"/>
            <a:ext cx="12199938"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 name="直接连接符 54"/>
          <p:cNvCxnSpPr/>
          <p:nvPr userDrawn="1"/>
        </p:nvCxnSpPr>
        <p:spPr>
          <a:xfrm>
            <a:off x="10004425" y="558800"/>
            <a:ext cx="103188"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弧形 56"/>
          <p:cNvSpPr/>
          <p:nvPr userDrawn="1"/>
        </p:nvSpPr>
        <p:spPr>
          <a:xfrm>
            <a:off x="9429750" y="-3175"/>
            <a:ext cx="673100" cy="673100"/>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5" name="矩形 24"/>
          <p:cNvSpPr>
            <a:spLocks noChangeArrowheads="1"/>
          </p:cNvSpPr>
          <p:nvPr userDrawn="1"/>
        </p:nvSpPr>
        <p:spPr bwMode="auto">
          <a:xfrm>
            <a:off x="627063" y="169863"/>
            <a:ext cx="1606550" cy="369887"/>
          </a:xfrm>
          <a:prstGeom prst="rect">
            <a:avLst/>
          </a:prstGeom>
          <a:noFill/>
          <a:ln w="9525">
            <a:noFill/>
            <a:miter lim="800000"/>
            <a:headEnd/>
            <a:tailEnd/>
          </a:ln>
        </p:spPr>
        <p:txBody>
          <a:bodyPr wrap="none">
            <a:spAutoFit/>
          </a:bodyPr>
          <a:lstStyle/>
          <a:p>
            <a:pPr fontAlgn="auto">
              <a:spcBef>
                <a:spcPts val="0"/>
              </a:spcBef>
              <a:spcAft>
                <a:spcPts val="0"/>
              </a:spcAft>
              <a:defRPr/>
            </a:pPr>
            <a:r>
              <a:rPr lang="en-US" altLang="zh-CN" dirty="0">
                <a:solidFill>
                  <a:schemeClr val="tx1">
                    <a:lumMod val="65000"/>
                    <a:lumOff val="35000"/>
                  </a:schemeClr>
                </a:solidFill>
                <a:latin typeface="Impact" pitchFamily="34" charset="0"/>
                <a:ea typeface="微软雅黑" pitchFamily="34" charset="-122"/>
                <a:cs typeface="Arial Unicode MS" pitchFamily="34" charset="-122"/>
              </a:rPr>
              <a:t>CONTENTS PAGE</a:t>
            </a:r>
            <a:endParaRPr lang="zh-CN" altLang="en-US" dirty="0">
              <a:solidFill>
                <a:schemeClr val="tx1">
                  <a:lumMod val="65000"/>
                  <a:lumOff val="35000"/>
                </a:schemeClr>
              </a:solidFill>
              <a:latin typeface="Impact" pitchFamily="34" charset="0"/>
              <a:ea typeface="微软雅黑" pitchFamily="34" charset="-122"/>
              <a:cs typeface="Arial Unicode MS" pitchFamily="34" charset="-122"/>
            </a:endParaRPr>
          </a:p>
        </p:txBody>
      </p:sp>
      <p:sp>
        <p:nvSpPr>
          <p:cNvPr id="6" name="椭圆 64"/>
          <p:cNvSpPr/>
          <p:nvPr userDrawn="1"/>
        </p:nvSpPr>
        <p:spPr>
          <a:xfrm>
            <a:off x="9526588" y="114300"/>
            <a:ext cx="481012" cy="4810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 name="直接连接符 65"/>
          <p:cNvCxnSpPr/>
          <p:nvPr userDrawn="1"/>
        </p:nvCxnSpPr>
        <p:spPr>
          <a:xfrm flipH="1">
            <a:off x="0" y="558800"/>
            <a:ext cx="9517063"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椭圆 66"/>
          <p:cNvSpPr/>
          <p:nvPr userDrawn="1"/>
        </p:nvSpPr>
        <p:spPr>
          <a:xfrm>
            <a:off x="10110788" y="114300"/>
            <a:ext cx="481012" cy="481013"/>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67"/>
          <p:cNvSpPr/>
          <p:nvPr userDrawn="1"/>
        </p:nvSpPr>
        <p:spPr>
          <a:xfrm>
            <a:off x="10694988" y="114300"/>
            <a:ext cx="481012" cy="481013"/>
          </a:xfrm>
          <a:prstGeom prst="ellipse">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68"/>
          <p:cNvSpPr/>
          <p:nvPr userDrawn="1"/>
        </p:nvSpPr>
        <p:spPr>
          <a:xfrm>
            <a:off x="11279188" y="114300"/>
            <a:ext cx="481012" cy="481013"/>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弧形 69"/>
          <p:cNvSpPr/>
          <p:nvPr userDrawn="1"/>
        </p:nvSpPr>
        <p:spPr>
          <a:xfrm>
            <a:off x="10013950" y="-3175"/>
            <a:ext cx="673100" cy="673100"/>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cxnSp>
        <p:nvCxnSpPr>
          <p:cNvPr id="12" name="直接连接符 70"/>
          <p:cNvCxnSpPr/>
          <p:nvPr userDrawn="1"/>
        </p:nvCxnSpPr>
        <p:spPr>
          <a:xfrm>
            <a:off x="10588625" y="558800"/>
            <a:ext cx="103188"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71"/>
          <p:cNvCxnSpPr/>
          <p:nvPr userDrawn="1"/>
        </p:nvCxnSpPr>
        <p:spPr>
          <a:xfrm>
            <a:off x="11176000" y="558800"/>
            <a:ext cx="103188"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弧形 72"/>
          <p:cNvSpPr/>
          <p:nvPr userDrawn="1"/>
        </p:nvSpPr>
        <p:spPr>
          <a:xfrm>
            <a:off x="10598150" y="-3175"/>
            <a:ext cx="673100" cy="673100"/>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5" name="弧形 73"/>
          <p:cNvSpPr/>
          <p:nvPr userDrawn="1"/>
        </p:nvSpPr>
        <p:spPr>
          <a:xfrm>
            <a:off x="11182350" y="-3175"/>
            <a:ext cx="673100" cy="673100"/>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cxnSp>
        <p:nvCxnSpPr>
          <p:cNvPr id="16" name="直接连接符 74"/>
          <p:cNvCxnSpPr/>
          <p:nvPr userDrawn="1"/>
        </p:nvCxnSpPr>
        <p:spPr>
          <a:xfrm>
            <a:off x="11760200" y="558800"/>
            <a:ext cx="438150"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Box 15"/>
          <p:cNvSpPr txBox="1"/>
          <p:nvPr userDrawn="1"/>
        </p:nvSpPr>
        <p:spPr>
          <a:xfrm>
            <a:off x="11123613" y="171450"/>
            <a:ext cx="792162" cy="368300"/>
          </a:xfrm>
          <a:prstGeom prst="rect">
            <a:avLst/>
          </a:prstGeom>
          <a:noFill/>
        </p:spPr>
        <p:txBody>
          <a:bodyPr>
            <a:spAutoFit/>
          </a:bodyPr>
          <a:lstStyle/>
          <a:p>
            <a:pPr algn="ctr" fontAlgn="auto">
              <a:spcBef>
                <a:spcPts val="0"/>
              </a:spcBef>
              <a:spcAft>
                <a:spcPts val="0"/>
              </a:spcAft>
              <a:defRPr/>
            </a:pPr>
            <a:fld id="{50C28AD5-24E4-49AD-9321-E612DCC5237E}" type="slidenum">
              <a:rPr lang="zh-CN" altLang="en-US">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fontAlgn="auto">
                <a:spcBef>
                  <a:spcPts val="0"/>
                </a:spcBef>
                <a:spcAft>
                  <a:spcPts val="0"/>
                </a:spcAft>
                <a:defRPr/>
              </a:pPr>
              <a:t>‹#›</a:t>
            </a:fld>
            <a:r>
              <a:rPr lang="zh-CN" altLang="en-US"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18" name="TextBox 76"/>
          <p:cNvSpPr txBox="1"/>
          <p:nvPr userDrawn="1"/>
        </p:nvSpPr>
        <p:spPr>
          <a:xfrm>
            <a:off x="9558338" y="169863"/>
            <a:ext cx="415925" cy="369887"/>
          </a:xfrm>
          <a:prstGeom prst="rect">
            <a:avLst/>
          </a:prstGeom>
          <a:noFill/>
        </p:spPr>
        <p:txBody>
          <a:bodyPr wrap="none">
            <a:spAutoFit/>
          </a:bodyPr>
          <a:lstStyle/>
          <a:p>
            <a:pPr fontAlgn="auto">
              <a:spcBef>
                <a:spcPts val="0"/>
              </a:spcBef>
              <a:spcAft>
                <a:spcPts val="0"/>
              </a:spcAft>
              <a:defRPr/>
            </a:pPr>
            <a:r>
              <a:rPr lang="zh-CN" altLang="en-US" dirty="0">
                <a:solidFill>
                  <a:schemeClr val="bg1"/>
                </a:solidFill>
                <a:latin typeface="微软雅黑" pitchFamily="34" charset="-122"/>
                <a:ea typeface="微软雅黑" pitchFamily="34" charset="-122"/>
              </a:rPr>
              <a:t>目</a:t>
            </a:r>
          </a:p>
        </p:txBody>
      </p:sp>
      <p:sp>
        <p:nvSpPr>
          <p:cNvPr id="19" name="TextBox 77"/>
          <p:cNvSpPr txBox="1"/>
          <p:nvPr userDrawn="1"/>
        </p:nvSpPr>
        <p:spPr>
          <a:xfrm>
            <a:off x="10142538" y="169863"/>
            <a:ext cx="415925" cy="369887"/>
          </a:xfrm>
          <a:prstGeom prst="rect">
            <a:avLst/>
          </a:prstGeom>
          <a:noFill/>
        </p:spPr>
        <p:txBody>
          <a:bodyPr wrap="none">
            <a:spAutoFit/>
          </a:bodyPr>
          <a:lstStyle/>
          <a:p>
            <a:pPr fontAlgn="auto">
              <a:spcBef>
                <a:spcPts val="0"/>
              </a:spcBef>
              <a:spcAft>
                <a:spcPts val="0"/>
              </a:spcAft>
              <a:defRPr/>
            </a:pPr>
            <a:r>
              <a:rPr lang="zh-CN" altLang="en-US" dirty="0">
                <a:solidFill>
                  <a:schemeClr val="bg1"/>
                </a:solidFill>
                <a:latin typeface="微软雅黑" pitchFamily="34" charset="-122"/>
                <a:ea typeface="微软雅黑" pitchFamily="34" charset="-122"/>
              </a:rPr>
              <a:t>录</a:t>
            </a:r>
          </a:p>
        </p:txBody>
      </p:sp>
      <p:sp>
        <p:nvSpPr>
          <p:cNvPr id="20" name="TextBox 78"/>
          <p:cNvSpPr txBox="1"/>
          <p:nvPr userDrawn="1"/>
        </p:nvSpPr>
        <p:spPr>
          <a:xfrm>
            <a:off x="10726738" y="171450"/>
            <a:ext cx="415925" cy="368300"/>
          </a:xfrm>
          <a:prstGeom prst="rect">
            <a:avLst/>
          </a:prstGeom>
          <a:noFill/>
        </p:spPr>
        <p:txBody>
          <a:bodyPr wrap="none">
            <a:spAutoFit/>
          </a:bodyPr>
          <a:lstStyle/>
          <a:p>
            <a:pPr fontAlgn="auto">
              <a:spcBef>
                <a:spcPts val="0"/>
              </a:spcBef>
              <a:spcAft>
                <a:spcPts val="0"/>
              </a:spcAft>
              <a:defRPr/>
            </a:pPr>
            <a:r>
              <a:rPr lang="zh-CN" altLang="en-US" dirty="0">
                <a:solidFill>
                  <a:schemeClr val="bg1"/>
                </a:solidFill>
                <a:latin typeface="微软雅黑" pitchFamily="34" charset="-122"/>
                <a:ea typeface="微软雅黑" pitchFamily="34" charset="-122"/>
              </a:rPr>
              <a:t>页</a:t>
            </a:r>
          </a:p>
        </p:txBody>
      </p:sp>
      <p:sp>
        <p:nvSpPr>
          <p:cNvPr id="21" name="椭圆 20"/>
          <p:cNvSpPr/>
          <p:nvPr userDrawn="1"/>
        </p:nvSpPr>
        <p:spPr>
          <a:xfrm>
            <a:off x="4613275" y="1927225"/>
            <a:ext cx="3189288" cy="3189288"/>
          </a:xfrm>
          <a:prstGeom prst="ellipse">
            <a:avLst/>
          </a:prstGeom>
          <a:no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椭圆 21"/>
          <p:cNvSpPr/>
          <p:nvPr userDrawn="1"/>
        </p:nvSpPr>
        <p:spPr>
          <a:xfrm>
            <a:off x="5595938" y="2909888"/>
            <a:ext cx="1223962" cy="1223962"/>
          </a:xfrm>
          <a:prstGeom prst="ellipse">
            <a:avLst/>
          </a:prstGeom>
          <a:solidFill>
            <a:schemeClr val="bg1"/>
          </a:solidFill>
          <a:ln w="57150">
            <a:solidFill>
              <a:srgbClr val="8BAB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zh-CN" altLang="en-US" sz="3200" b="1" dirty="0">
                <a:solidFill>
                  <a:schemeClr val="tx1">
                    <a:lumMod val="65000"/>
                    <a:lumOff val="35000"/>
                  </a:schemeClr>
                </a:solidFill>
                <a:latin typeface="微软雅黑" pitchFamily="34" charset="-122"/>
                <a:ea typeface="微软雅黑" pitchFamily="34" charset="-122"/>
              </a:rPr>
              <a:t>目录</a:t>
            </a:r>
          </a:p>
        </p:txBody>
      </p:sp>
      <p:sp>
        <p:nvSpPr>
          <p:cNvPr id="23" name="椭圆 22"/>
          <p:cNvSpPr/>
          <p:nvPr userDrawn="1"/>
        </p:nvSpPr>
        <p:spPr>
          <a:xfrm>
            <a:off x="6759575" y="1724025"/>
            <a:ext cx="1081088" cy="1079500"/>
          </a:xfrm>
          <a:prstGeom prst="ellipse">
            <a:avLst/>
          </a:prstGeom>
          <a:solidFill>
            <a:schemeClr val="bg1"/>
          </a:solidFill>
          <a:ln w="57150">
            <a:solidFill>
              <a:srgbClr val="FF85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4000" dirty="0">
                <a:solidFill>
                  <a:schemeClr val="bg1">
                    <a:lumMod val="50000"/>
                  </a:schemeClr>
                </a:solidFill>
                <a:latin typeface="Impact" pitchFamily="34" charset="0"/>
              </a:rPr>
              <a:t>02</a:t>
            </a:r>
            <a:endParaRPr lang="zh-CN" altLang="en-US" sz="4000" dirty="0">
              <a:solidFill>
                <a:schemeClr val="bg1">
                  <a:lumMod val="50000"/>
                </a:schemeClr>
              </a:solidFill>
              <a:latin typeface="Impact" pitchFamily="34" charset="0"/>
            </a:endParaRPr>
          </a:p>
        </p:txBody>
      </p:sp>
      <p:sp>
        <p:nvSpPr>
          <p:cNvPr id="24" name="椭圆 23"/>
          <p:cNvSpPr/>
          <p:nvPr userDrawn="1"/>
        </p:nvSpPr>
        <p:spPr>
          <a:xfrm>
            <a:off x="6759575" y="4238625"/>
            <a:ext cx="1081088" cy="1081088"/>
          </a:xfrm>
          <a:prstGeom prst="ellipse">
            <a:avLst/>
          </a:prstGeom>
          <a:solidFill>
            <a:schemeClr val="bg1"/>
          </a:solidFill>
          <a:ln w="57150">
            <a:solidFill>
              <a:srgbClr val="FF85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4000" dirty="0">
                <a:solidFill>
                  <a:schemeClr val="bg1">
                    <a:lumMod val="50000"/>
                  </a:schemeClr>
                </a:solidFill>
                <a:latin typeface="Impact" pitchFamily="34" charset="0"/>
              </a:rPr>
              <a:t>03</a:t>
            </a:r>
            <a:endParaRPr lang="zh-CN" altLang="en-US" sz="4000" dirty="0">
              <a:solidFill>
                <a:schemeClr val="bg1">
                  <a:lumMod val="50000"/>
                </a:schemeClr>
              </a:solidFill>
              <a:latin typeface="Impact" pitchFamily="34" charset="0"/>
            </a:endParaRPr>
          </a:p>
        </p:txBody>
      </p:sp>
      <p:sp>
        <p:nvSpPr>
          <p:cNvPr id="25" name="椭圆 24"/>
          <p:cNvSpPr/>
          <p:nvPr userDrawn="1"/>
        </p:nvSpPr>
        <p:spPr>
          <a:xfrm>
            <a:off x="4565650" y="4238625"/>
            <a:ext cx="1079500" cy="1081088"/>
          </a:xfrm>
          <a:prstGeom prst="ellipse">
            <a:avLst/>
          </a:prstGeom>
          <a:solidFill>
            <a:schemeClr val="bg1"/>
          </a:solidFill>
          <a:ln w="57150">
            <a:solidFill>
              <a:srgbClr val="FF85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4000" dirty="0">
                <a:solidFill>
                  <a:schemeClr val="bg1">
                    <a:lumMod val="50000"/>
                  </a:schemeClr>
                </a:solidFill>
                <a:latin typeface="Impact" pitchFamily="34" charset="0"/>
              </a:rPr>
              <a:t>04</a:t>
            </a:r>
            <a:endParaRPr lang="zh-CN" altLang="en-US" sz="4000" dirty="0">
              <a:solidFill>
                <a:schemeClr val="bg1">
                  <a:lumMod val="50000"/>
                </a:schemeClr>
              </a:solidFill>
              <a:latin typeface="Impact" pitchFamily="34" charset="0"/>
            </a:endParaRPr>
          </a:p>
        </p:txBody>
      </p:sp>
      <p:sp>
        <p:nvSpPr>
          <p:cNvPr id="26" name="椭圆 25"/>
          <p:cNvSpPr/>
          <p:nvPr userDrawn="1"/>
        </p:nvSpPr>
        <p:spPr>
          <a:xfrm>
            <a:off x="4565650" y="1724025"/>
            <a:ext cx="1079500" cy="1079500"/>
          </a:xfrm>
          <a:prstGeom prst="ellipse">
            <a:avLst/>
          </a:prstGeom>
          <a:solidFill>
            <a:schemeClr val="bg1"/>
          </a:solidFill>
          <a:ln w="57150">
            <a:solidFill>
              <a:srgbClr val="FF85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4000" dirty="0">
                <a:solidFill>
                  <a:schemeClr val="bg1">
                    <a:lumMod val="50000"/>
                  </a:schemeClr>
                </a:solidFill>
                <a:latin typeface="Impact" pitchFamily="34" charset="0"/>
              </a:rPr>
              <a:t>01</a:t>
            </a:r>
            <a:endParaRPr lang="zh-CN" altLang="en-US" sz="4000" dirty="0">
              <a:solidFill>
                <a:schemeClr val="bg1">
                  <a:lumMod val="50000"/>
                </a:schemeClr>
              </a:solidFill>
              <a:latin typeface="Impact" pitchFamily="34" charset="0"/>
            </a:endParaRPr>
          </a:p>
        </p:txBody>
      </p:sp>
      <p:cxnSp>
        <p:nvCxnSpPr>
          <p:cNvPr id="27" name="直接连接符 26"/>
          <p:cNvCxnSpPr/>
          <p:nvPr userDrawn="1"/>
        </p:nvCxnSpPr>
        <p:spPr>
          <a:xfrm flipH="1">
            <a:off x="1203325" y="2060575"/>
            <a:ext cx="324008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203325" y="4508500"/>
            <a:ext cx="324008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nvCxnSpPr>
        <p:spPr>
          <a:xfrm flipH="1">
            <a:off x="7970838" y="2060575"/>
            <a:ext cx="324167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H="1">
            <a:off x="7970838" y="4508500"/>
            <a:ext cx="324167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TextBox 8"/>
          <p:cNvSpPr txBox="1"/>
          <p:nvPr userDrawn="1"/>
        </p:nvSpPr>
        <p:spPr>
          <a:xfrm>
            <a:off x="1203325" y="2101850"/>
            <a:ext cx="3240088" cy="461963"/>
          </a:xfrm>
          <a:prstGeom prst="rect">
            <a:avLst/>
          </a:prstGeom>
          <a:noFill/>
        </p:spPr>
        <p:txBody>
          <a:bodyPr anchor="ctr">
            <a:spAutoFit/>
          </a:bodyPr>
          <a:lstStyle/>
          <a:p>
            <a:pPr fontAlgn="auto">
              <a:spcBef>
                <a:spcPts val="0"/>
              </a:spcBef>
              <a:spcAft>
                <a:spcPts val="0"/>
              </a:spcAft>
              <a:defRPr/>
            </a:pPr>
            <a:r>
              <a:rPr lang="zh-CN" altLang="en-US" sz="2400" b="1" dirty="0">
                <a:solidFill>
                  <a:schemeClr val="tx1">
                    <a:lumMod val="65000"/>
                    <a:lumOff val="35000"/>
                  </a:schemeClr>
                </a:solidFill>
                <a:latin typeface="专业字体设计服务/WWW.ZTSGC.COM/"/>
                <a:ea typeface="微软雅黑" pitchFamily="34" charset="-122"/>
              </a:rPr>
              <a:t>员工关系管理概述</a:t>
            </a:r>
          </a:p>
        </p:txBody>
      </p:sp>
      <p:sp>
        <p:nvSpPr>
          <p:cNvPr id="32" name="TextBox 8"/>
          <p:cNvSpPr txBox="1"/>
          <p:nvPr userDrawn="1"/>
        </p:nvSpPr>
        <p:spPr>
          <a:xfrm>
            <a:off x="1203325" y="1722438"/>
            <a:ext cx="3240088" cy="338137"/>
          </a:xfrm>
          <a:prstGeom prst="rect">
            <a:avLst/>
          </a:prstGeom>
          <a:noFill/>
        </p:spPr>
        <p:txBody>
          <a:bodyPr anchor="ctr">
            <a:spAutoFit/>
          </a:bodyPr>
          <a:lstStyle/>
          <a:p>
            <a:pPr fontAlgn="auto">
              <a:spcBef>
                <a:spcPts val="0"/>
              </a:spcBef>
              <a:spcAft>
                <a:spcPts val="0"/>
              </a:spcAft>
              <a:defRPr/>
            </a:pPr>
            <a:r>
              <a:rPr lang="zh-CN" altLang="en-US" sz="1600" dirty="0">
                <a:solidFill>
                  <a:schemeClr val="tx1">
                    <a:lumMod val="65000"/>
                    <a:lumOff val="35000"/>
                  </a:schemeClr>
                </a:solidFill>
                <a:latin typeface="专业字体设计服务/WWW.ZTSGC.COM/"/>
                <a:ea typeface="微软雅黑" pitchFamily="34" charset="-122"/>
              </a:rPr>
              <a:t>第一章</a:t>
            </a:r>
          </a:p>
        </p:txBody>
      </p:sp>
      <p:sp>
        <p:nvSpPr>
          <p:cNvPr id="33" name="TextBox 8"/>
          <p:cNvSpPr txBox="1"/>
          <p:nvPr userDrawn="1"/>
        </p:nvSpPr>
        <p:spPr>
          <a:xfrm>
            <a:off x="1203325" y="4529138"/>
            <a:ext cx="3240088" cy="461962"/>
          </a:xfrm>
          <a:prstGeom prst="rect">
            <a:avLst/>
          </a:prstGeom>
          <a:noFill/>
        </p:spPr>
        <p:txBody>
          <a:bodyPr anchor="ctr">
            <a:spAutoFit/>
          </a:bodyPr>
          <a:lstStyle/>
          <a:p>
            <a:pPr fontAlgn="auto">
              <a:spcBef>
                <a:spcPts val="0"/>
              </a:spcBef>
              <a:spcAft>
                <a:spcPts val="0"/>
              </a:spcAft>
              <a:defRPr/>
            </a:pPr>
            <a:r>
              <a:rPr lang="zh-CN" altLang="en-US" sz="2400" b="1" dirty="0">
                <a:solidFill>
                  <a:schemeClr val="tx1">
                    <a:lumMod val="65000"/>
                    <a:lumOff val="35000"/>
                  </a:schemeClr>
                </a:solidFill>
                <a:latin typeface="专业字体设计服务/WWW.ZTSGC.COM/"/>
                <a:ea typeface="微软雅黑" pitchFamily="34" charset="-122"/>
              </a:rPr>
              <a:t>各种风险规避</a:t>
            </a:r>
          </a:p>
        </p:txBody>
      </p:sp>
      <p:sp>
        <p:nvSpPr>
          <p:cNvPr id="34" name="TextBox 8"/>
          <p:cNvSpPr txBox="1"/>
          <p:nvPr userDrawn="1"/>
        </p:nvSpPr>
        <p:spPr>
          <a:xfrm>
            <a:off x="1203325" y="4149725"/>
            <a:ext cx="3240088" cy="338138"/>
          </a:xfrm>
          <a:prstGeom prst="rect">
            <a:avLst/>
          </a:prstGeom>
          <a:noFill/>
        </p:spPr>
        <p:txBody>
          <a:bodyPr anchor="ctr">
            <a:spAutoFit/>
          </a:bodyPr>
          <a:lstStyle/>
          <a:p>
            <a:pPr fontAlgn="auto">
              <a:spcBef>
                <a:spcPts val="0"/>
              </a:spcBef>
              <a:spcAft>
                <a:spcPts val="0"/>
              </a:spcAft>
              <a:defRPr/>
            </a:pPr>
            <a:r>
              <a:rPr lang="zh-CN" altLang="en-US" sz="1600" dirty="0">
                <a:solidFill>
                  <a:schemeClr val="tx1">
                    <a:lumMod val="65000"/>
                    <a:lumOff val="35000"/>
                  </a:schemeClr>
                </a:solidFill>
                <a:latin typeface="专业字体设计服务/WWW.ZTSGC.COM/"/>
                <a:ea typeface="微软雅黑" pitchFamily="34" charset="-122"/>
              </a:rPr>
              <a:t>第四章</a:t>
            </a:r>
          </a:p>
        </p:txBody>
      </p:sp>
      <p:sp>
        <p:nvSpPr>
          <p:cNvPr id="35" name="TextBox 8"/>
          <p:cNvSpPr txBox="1"/>
          <p:nvPr userDrawn="1"/>
        </p:nvSpPr>
        <p:spPr>
          <a:xfrm>
            <a:off x="7970838" y="4529138"/>
            <a:ext cx="3241675" cy="461962"/>
          </a:xfrm>
          <a:prstGeom prst="rect">
            <a:avLst/>
          </a:prstGeom>
          <a:noFill/>
        </p:spPr>
        <p:txBody>
          <a:bodyPr anchor="ctr">
            <a:spAutoFit/>
          </a:bodyPr>
          <a:lstStyle/>
          <a:p>
            <a:pPr algn="r" fontAlgn="auto">
              <a:spcBef>
                <a:spcPts val="0"/>
              </a:spcBef>
              <a:spcAft>
                <a:spcPts val="0"/>
              </a:spcAft>
              <a:defRPr/>
            </a:pPr>
            <a:r>
              <a:rPr lang="en-US" altLang="zh-CN" sz="2400" dirty="0">
                <a:solidFill>
                  <a:schemeClr val="tx1">
                    <a:lumMod val="65000"/>
                    <a:lumOff val="35000"/>
                  </a:schemeClr>
                </a:solidFill>
                <a:latin typeface="Impact" pitchFamily="34" charset="0"/>
                <a:ea typeface="微软雅黑" pitchFamily="34" charset="-122"/>
              </a:rPr>
              <a:t>ERM </a:t>
            </a:r>
            <a:r>
              <a:rPr lang="zh-CN" altLang="en-US" sz="2400" b="1" dirty="0">
                <a:solidFill>
                  <a:schemeClr val="tx1">
                    <a:lumMod val="65000"/>
                    <a:lumOff val="35000"/>
                  </a:schemeClr>
                </a:solidFill>
                <a:latin typeface="Impact" pitchFamily="34" charset="0"/>
                <a:ea typeface="微软雅黑" pitchFamily="34" charset="-122"/>
              </a:rPr>
              <a:t>的</a:t>
            </a:r>
            <a:r>
              <a:rPr lang="zh-CN" altLang="en-US" sz="2400" b="1" dirty="0">
                <a:solidFill>
                  <a:schemeClr val="tx1">
                    <a:lumMod val="65000"/>
                    <a:lumOff val="35000"/>
                  </a:schemeClr>
                </a:solidFill>
                <a:latin typeface="专业字体设计服务/WWW.ZTSGC.COM/"/>
                <a:ea typeface="微软雅黑" pitchFamily="34" charset="-122"/>
              </a:rPr>
              <a:t>分类阐述</a:t>
            </a:r>
          </a:p>
        </p:txBody>
      </p:sp>
      <p:sp>
        <p:nvSpPr>
          <p:cNvPr id="36" name="TextBox 8"/>
          <p:cNvSpPr txBox="1"/>
          <p:nvPr userDrawn="1"/>
        </p:nvSpPr>
        <p:spPr>
          <a:xfrm>
            <a:off x="7970838" y="4149725"/>
            <a:ext cx="3241675" cy="338138"/>
          </a:xfrm>
          <a:prstGeom prst="rect">
            <a:avLst/>
          </a:prstGeom>
          <a:noFill/>
        </p:spPr>
        <p:txBody>
          <a:bodyPr anchor="ctr">
            <a:spAutoFit/>
          </a:bodyPr>
          <a:lstStyle/>
          <a:p>
            <a:pPr algn="r" fontAlgn="auto">
              <a:spcBef>
                <a:spcPts val="0"/>
              </a:spcBef>
              <a:spcAft>
                <a:spcPts val="0"/>
              </a:spcAft>
              <a:defRPr/>
            </a:pPr>
            <a:r>
              <a:rPr lang="zh-CN" altLang="en-US" sz="1600" dirty="0">
                <a:solidFill>
                  <a:schemeClr val="tx1">
                    <a:lumMod val="65000"/>
                    <a:lumOff val="35000"/>
                  </a:schemeClr>
                </a:solidFill>
                <a:latin typeface="专业字体设计服务/WWW.ZTSGC.COM/"/>
                <a:ea typeface="微软雅黑" pitchFamily="34" charset="-122"/>
              </a:rPr>
              <a:t>第三章</a:t>
            </a:r>
          </a:p>
        </p:txBody>
      </p:sp>
      <p:sp>
        <p:nvSpPr>
          <p:cNvPr id="37" name="TextBox 8"/>
          <p:cNvSpPr txBox="1"/>
          <p:nvPr userDrawn="1"/>
        </p:nvSpPr>
        <p:spPr>
          <a:xfrm>
            <a:off x="7970838" y="2101850"/>
            <a:ext cx="3241675" cy="461963"/>
          </a:xfrm>
          <a:prstGeom prst="rect">
            <a:avLst/>
          </a:prstGeom>
          <a:noFill/>
        </p:spPr>
        <p:txBody>
          <a:bodyPr anchor="ctr">
            <a:spAutoFit/>
          </a:bodyPr>
          <a:lstStyle/>
          <a:p>
            <a:pPr algn="r" fontAlgn="auto">
              <a:spcBef>
                <a:spcPts val="0"/>
              </a:spcBef>
              <a:spcAft>
                <a:spcPts val="0"/>
              </a:spcAft>
              <a:defRPr/>
            </a:pPr>
            <a:r>
              <a:rPr lang="en-US" altLang="zh-CN" sz="2400" dirty="0">
                <a:solidFill>
                  <a:schemeClr val="tx1">
                    <a:lumMod val="65000"/>
                    <a:lumOff val="35000"/>
                  </a:schemeClr>
                </a:solidFill>
                <a:latin typeface="Impact" pitchFamily="34" charset="0"/>
                <a:ea typeface="微软雅黑" pitchFamily="34" charset="-122"/>
              </a:rPr>
              <a:t>ERM </a:t>
            </a:r>
            <a:r>
              <a:rPr lang="zh-CN" altLang="en-US" sz="2400" b="1" dirty="0">
                <a:solidFill>
                  <a:schemeClr val="tx1">
                    <a:lumMod val="65000"/>
                    <a:lumOff val="35000"/>
                  </a:schemeClr>
                </a:solidFill>
                <a:latin typeface="专业字体设计服务/WWW.ZTSGC.COM/"/>
                <a:ea typeface="微软雅黑" pitchFamily="34" charset="-122"/>
              </a:rPr>
              <a:t>的误区及原则</a:t>
            </a:r>
          </a:p>
        </p:txBody>
      </p:sp>
      <p:sp>
        <p:nvSpPr>
          <p:cNvPr id="38" name="TextBox 8"/>
          <p:cNvSpPr txBox="1"/>
          <p:nvPr userDrawn="1"/>
        </p:nvSpPr>
        <p:spPr>
          <a:xfrm>
            <a:off x="7970838" y="1722438"/>
            <a:ext cx="3241675" cy="338137"/>
          </a:xfrm>
          <a:prstGeom prst="rect">
            <a:avLst/>
          </a:prstGeom>
          <a:noFill/>
        </p:spPr>
        <p:txBody>
          <a:bodyPr anchor="ctr">
            <a:spAutoFit/>
          </a:bodyPr>
          <a:lstStyle/>
          <a:p>
            <a:pPr algn="r" fontAlgn="auto">
              <a:spcBef>
                <a:spcPts val="0"/>
              </a:spcBef>
              <a:spcAft>
                <a:spcPts val="0"/>
              </a:spcAft>
              <a:defRPr/>
            </a:pPr>
            <a:r>
              <a:rPr lang="zh-CN" altLang="en-US" sz="1600" dirty="0">
                <a:solidFill>
                  <a:schemeClr val="tx1">
                    <a:lumMod val="65000"/>
                    <a:lumOff val="35000"/>
                  </a:schemeClr>
                </a:solidFill>
                <a:latin typeface="专业字体设计服务/WWW.ZTSGC.COM/"/>
                <a:ea typeface="微软雅黑" pitchFamily="34" charset="-122"/>
              </a:rPr>
              <a:t>第二章</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0-#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1" decel="10000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0-#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2" name="矩形 2"/>
          <p:cNvSpPr/>
          <p:nvPr userDrawn="1"/>
        </p:nvSpPr>
        <p:spPr>
          <a:xfrm>
            <a:off x="0" y="0"/>
            <a:ext cx="12199938"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45"/>
          <p:cNvSpPr/>
          <p:nvPr userDrawn="1"/>
        </p:nvSpPr>
        <p:spPr>
          <a:xfrm>
            <a:off x="0" y="0"/>
            <a:ext cx="12199938"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 name="直接连接符 47"/>
          <p:cNvCxnSpPr/>
          <p:nvPr userDrawn="1"/>
        </p:nvCxnSpPr>
        <p:spPr>
          <a:xfrm>
            <a:off x="10004425" y="558800"/>
            <a:ext cx="103188"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弧形 50"/>
          <p:cNvSpPr/>
          <p:nvPr userDrawn="1"/>
        </p:nvSpPr>
        <p:spPr>
          <a:xfrm>
            <a:off x="9429750" y="-3175"/>
            <a:ext cx="673100" cy="673100"/>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6" name="矩形 24"/>
          <p:cNvSpPr>
            <a:spLocks noChangeArrowheads="1"/>
          </p:cNvSpPr>
          <p:nvPr userDrawn="1"/>
        </p:nvSpPr>
        <p:spPr bwMode="auto">
          <a:xfrm>
            <a:off x="627063" y="169863"/>
            <a:ext cx="1793875" cy="369887"/>
          </a:xfrm>
          <a:prstGeom prst="rect">
            <a:avLst/>
          </a:prstGeom>
          <a:noFill/>
          <a:ln w="9525">
            <a:noFill/>
            <a:miter lim="800000"/>
            <a:headEnd/>
            <a:tailEnd/>
          </a:ln>
        </p:spPr>
        <p:txBody>
          <a:bodyPr wrap="none">
            <a:spAutoFit/>
          </a:bodyPr>
          <a:lstStyle/>
          <a:p>
            <a:pPr fontAlgn="auto">
              <a:spcBef>
                <a:spcPts val="0"/>
              </a:spcBef>
              <a:spcAft>
                <a:spcPts val="0"/>
              </a:spcAft>
              <a:defRPr/>
            </a:pPr>
            <a:r>
              <a:rPr lang="en-US" altLang="zh-CN" dirty="0">
                <a:solidFill>
                  <a:schemeClr val="tx1">
                    <a:lumMod val="65000"/>
                    <a:lumOff val="35000"/>
                  </a:schemeClr>
                </a:solidFill>
                <a:latin typeface="Impact" pitchFamily="34" charset="0"/>
                <a:ea typeface="微软雅黑" pitchFamily="34" charset="-122"/>
                <a:cs typeface="Arial Unicode MS" pitchFamily="34" charset="-122"/>
              </a:rPr>
              <a:t>TRANSITION  PAGE</a:t>
            </a:r>
          </a:p>
        </p:txBody>
      </p:sp>
      <p:sp>
        <p:nvSpPr>
          <p:cNvPr id="7" name="椭圆 52"/>
          <p:cNvSpPr/>
          <p:nvPr userDrawn="1"/>
        </p:nvSpPr>
        <p:spPr>
          <a:xfrm>
            <a:off x="9526588" y="114300"/>
            <a:ext cx="481012" cy="4810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8" name="直接连接符 53"/>
          <p:cNvCxnSpPr/>
          <p:nvPr userDrawn="1"/>
        </p:nvCxnSpPr>
        <p:spPr>
          <a:xfrm flipH="1">
            <a:off x="0" y="558800"/>
            <a:ext cx="9517063"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椭圆 54"/>
          <p:cNvSpPr/>
          <p:nvPr userDrawn="1"/>
        </p:nvSpPr>
        <p:spPr>
          <a:xfrm>
            <a:off x="10110788" y="114300"/>
            <a:ext cx="481012" cy="481013"/>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55"/>
          <p:cNvSpPr/>
          <p:nvPr userDrawn="1"/>
        </p:nvSpPr>
        <p:spPr>
          <a:xfrm>
            <a:off x="10694988" y="114300"/>
            <a:ext cx="481012" cy="481013"/>
          </a:xfrm>
          <a:prstGeom prst="ellipse">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椭圆 56"/>
          <p:cNvSpPr/>
          <p:nvPr userDrawn="1"/>
        </p:nvSpPr>
        <p:spPr>
          <a:xfrm>
            <a:off x="11279188" y="114300"/>
            <a:ext cx="481012" cy="481013"/>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弧形 57"/>
          <p:cNvSpPr/>
          <p:nvPr userDrawn="1"/>
        </p:nvSpPr>
        <p:spPr>
          <a:xfrm>
            <a:off x="10013950" y="-3175"/>
            <a:ext cx="673100" cy="673100"/>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cxnSp>
        <p:nvCxnSpPr>
          <p:cNvPr id="13" name="直接连接符 58"/>
          <p:cNvCxnSpPr/>
          <p:nvPr userDrawn="1"/>
        </p:nvCxnSpPr>
        <p:spPr>
          <a:xfrm>
            <a:off x="10588625" y="558800"/>
            <a:ext cx="103188"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59"/>
          <p:cNvCxnSpPr/>
          <p:nvPr userDrawn="1"/>
        </p:nvCxnSpPr>
        <p:spPr>
          <a:xfrm>
            <a:off x="11176000" y="558800"/>
            <a:ext cx="103188"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弧形 60"/>
          <p:cNvSpPr/>
          <p:nvPr userDrawn="1"/>
        </p:nvSpPr>
        <p:spPr>
          <a:xfrm>
            <a:off x="10598150" y="-3175"/>
            <a:ext cx="673100" cy="673100"/>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6" name="弧形 61"/>
          <p:cNvSpPr/>
          <p:nvPr userDrawn="1"/>
        </p:nvSpPr>
        <p:spPr>
          <a:xfrm>
            <a:off x="11182350" y="-3175"/>
            <a:ext cx="673100" cy="673100"/>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cxnSp>
        <p:nvCxnSpPr>
          <p:cNvPr id="17" name="直接连接符 62"/>
          <p:cNvCxnSpPr/>
          <p:nvPr userDrawn="1"/>
        </p:nvCxnSpPr>
        <p:spPr>
          <a:xfrm>
            <a:off x="11760200" y="558800"/>
            <a:ext cx="438150"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5"/>
          <p:cNvSpPr txBox="1"/>
          <p:nvPr userDrawn="1"/>
        </p:nvSpPr>
        <p:spPr>
          <a:xfrm>
            <a:off x="11123613" y="171450"/>
            <a:ext cx="792162" cy="368300"/>
          </a:xfrm>
          <a:prstGeom prst="rect">
            <a:avLst/>
          </a:prstGeom>
          <a:noFill/>
        </p:spPr>
        <p:txBody>
          <a:bodyPr>
            <a:spAutoFit/>
          </a:bodyPr>
          <a:lstStyle/>
          <a:p>
            <a:pPr algn="ctr" fontAlgn="auto">
              <a:spcBef>
                <a:spcPts val="0"/>
              </a:spcBef>
              <a:spcAft>
                <a:spcPts val="0"/>
              </a:spcAft>
              <a:defRPr/>
            </a:pPr>
            <a:fld id="{07C27031-9C3E-4B40-8593-C61FF63A1251}" type="slidenum">
              <a:rPr lang="zh-CN" altLang="en-US">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fontAlgn="auto">
                <a:spcBef>
                  <a:spcPts val="0"/>
                </a:spcBef>
                <a:spcAft>
                  <a:spcPts val="0"/>
                </a:spcAft>
                <a:defRPr/>
              </a:pPr>
              <a:t>‹#›</a:t>
            </a:fld>
            <a:r>
              <a:rPr lang="zh-CN" altLang="en-US"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19" name="TextBox 64"/>
          <p:cNvSpPr txBox="1"/>
          <p:nvPr userDrawn="1"/>
        </p:nvSpPr>
        <p:spPr>
          <a:xfrm>
            <a:off x="9558338" y="169863"/>
            <a:ext cx="415925" cy="369887"/>
          </a:xfrm>
          <a:prstGeom prst="rect">
            <a:avLst/>
          </a:prstGeom>
          <a:noFill/>
        </p:spPr>
        <p:txBody>
          <a:bodyPr wrap="none">
            <a:spAutoFit/>
          </a:bodyPr>
          <a:lstStyle/>
          <a:p>
            <a:pPr fontAlgn="auto">
              <a:spcBef>
                <a:spcPts val="0"/>
              </a:spcBef>
              <a:spcAft>
                <a:spcPts val="0"/>
              </a:spcAft>
              <a:defRPr/>
            </a:pPr>
            <a:r>
              <a:rPr lang="zh-CN" altLang="en-US" dirty="0">
                <a:solidFill>
                  <a:schemeClr val="bg1"/>
                </a:solidFill>
                <a:latin typeface="微软雅黑" pitchFamily="34" charset="-122"/>
                <a:ea typeface="微软雅黑" pitchFamily="34" charset="-122"/>
              </a:rPr>
              <a:t>过</a:t>
            </a:r>
          </a:p>
        </p:txBody>
      </p:sp>
      <p:sp>
        <p:nvSpPr>
          <p:cNvPr id="20" name="TextBox 65"/>
          <p:cNvSpPr txBox="1"/>
          <p:nvPr userDrawn="1"/>
        </p:nvSpPr>
        <p:spPr>
          <a:xfrm>
            <a:off x="10142538" y="169863"/>
            <a:ext cx="415925" cy="369887"/>
          </a:xfrm>
          <a:prstGeom prst="rect">
            <a:avLst/>
          </a:prstGeom>
          <a:noFill/>
        </p:spPr>
        <p:txBody>
          <a:bodyPr wrap="none">
            <a:spAutoFit/>
          </a:bodyPr>
          <a:lstStyle/>
          <a:p>
            <a:pPr fontAlgn="auto">
              <a:spcBef>
                <a:spcPts val="0"/>
              </a:spcBef>
              <a:spcAft>
                <a:spcPts val="0"/>
              </a:spcAft>
              <a:defRPr/>
            </a:pPr>
            <a:r>
              <a:rPr lang="zh-CN" altLang="en-US" dirty="0">
                <a:solidFill>
                  <a:schemeClr val="bg1"/>
                </a:solidFill>
                <a:latin typeface="微软雅黑" pitchFamily="34" charset="-122"/>
                <a:ea typeface="微软雅黑" pitchFamily="34" charset="-122"/>
              </a:rPr>
              <a:t>渡</a:t>
            </a:r>
          </a:p>
        </p:txBody>
      </p:sp>
      <p:sp>
        <p:nvSpPr>
          <p:cNvPr id="21" name="TextBox 66"/>
          <p:cNvSpPr txBox="1"/>
          <p:nvPr userDrawn="1"/>
        </p:nvSpPr>
        <p:spPr>
          <a:xfrm>
            <a:off x="10726738" y="171450"/>
            <a:ext cx="415925" cy="368300"/>
          </a:xfrm>
          <a:prstGeom prst="rect">
            <a:avLst/>
          </a:prstGeom>
          <a:noFill/>
        </p:spPr>
        <p:txBody>
          <a:bodyPr wrap="none">
            <a:spAutoFit/>
          </a:bodyPr>
          <a:lstStyle/>
          <a:p>
            <a:pPr fontAlgn="auto">
              <a:spcBef>
                <a:spcPts val="0"/>
              </a:spcBef>
              <a:spcAft>
                <a:spcPts val="0"/>
              </a:spcAft>
              <a:defRPr/>
            </a:pPr>
            <a:r>
              <a:rPr lang="zh-CN" altLang="en-US" dirty="0">
                <a:solidFill>
                  <a:schemeClr val="bg1"/>
                </a:solidFill>
                <a:latin typeface="微软雅黑" pitchFamily="34" charset="-122"/>
                <a:ea typeface="微软雅黑" pitchFamily="34" charset="-122"/>
              </a:rPr>
              <a:t>页</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TextBox 2"/>
          <p:cNvSpPr txBox="1"/>
          <p:nvPr userDrawn="1"/>
        </p:nvSpPr>
        <p:spPr>
          <a:xfrm>
            <a:off x="1282210" y="291803"/>
            <a:ext cx="2985839"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en-US" sz="1600" dirty="0">
                <a:solidFill>
                  <a:schemeClr val="tx1">
                    <a:lumMod val="75000"/>
                    <a:lumOff val="25000"/>
                  </a:schemeClr>
                </a:solidFill>
                <a:latin typeface="微软雅黑" pitchFamily="34" charset="-122"/>
                <a:ea typeface="微软雅黑" pitchFamily="34" charset="-122"/>
              </a:rPr>
              <a:t>正文</a:t>
            </a:r>
            <a:r>
              <a:rPr lang="en-US" altLang="zh-CN" sz="1600" dirty="0">
                <a:solidFill>
                  <a:schemeClr val="tx1">
                    <a:lumMod val="75000"/>
                    <a:lumOff val="25000"/>
                  </a:schemeClr>
                </a:solidFill>
                <a:latin typeface="微软雅黑" pitchFamily="34" charset="-122"/>
                <a:ea typeface="微软雅黑" pitchFamily="34" charset="-122"/>
              </a:rPr>
              <a:t> . </a:t>
            </a:r>
            <a:r>
              <a:rPr lang="zh-CN" altLang="en-US" sz="1600" dirty="0">
                <a:solidFill>
                  <a:schemeClr val="tx1">
                    <a:lumMod val="75000"/>
                    <a:lumOff val="25000"/>
                  </a:schemeClr>
                </a:solidFill>
                <a:latin typeface="微软雅黑" pitchFamily="34" charset="-122"/>
                <a:ea typeface="微软雅黑" pitchFamily="34" charset="-122"/>
              </a:rPr>
              <a:t>第一章</a:t>
            </a:r>
          </a:p>
        </p:txBody>
      </p:sp>
      <p:sp>
        <p:nvSpPr>
          <p:cNvPr id="3" name="TextBox 5"/>
          <p:cNvSpPr txBox="1"/>
          <p:nvPr userDrawn="1"/>
        </p:nvSpPr>
        <p:spPr>
          <a:xfrm>
            <a:off x="9099550" y="963613"/>
            <a:ext cx="2844800" cy="215900"/>
          </a:xfrm>
          <a:prstGeom prst="rect">
            <a:avLst/>
          </a:prstGeom>
          <a:noFill/>
        </p:spPr>
        <p:txBody>
          <a:bodyPr lIns="0" tIns="0" rIns="0" bIns="0" anchor="ctr">
            <a:spAutoFit/>
          </a:bodyPr>
          <a:lstStyle/>
          <a:p>
            <a:pPr algn="ctr" fontAlgn="auto">
              <a:spcBef>
                <a:spcPts val="0"/>
              </a:spcBef>
              <a:spcAft>
                <a:spcPts val="0"/>
              </a:spcAft>
              <a:defRPr/>
            </a:pPr>
            <a:r>
              <a:rPr lang="en-US" altLang="zh-CN" sz="1400" dirty="0">
                <a:solidFill>
                  <a:schemeClr val="bg1"/>
                </a:solidFill>
                <a:latin typeface="Impact" pitchFamily="34" charset="0"/>
                <a:ea typeface="微软雅黑" pitchFamily="34" charset="-122"/>
              </a:rPr>
              <a:t>04  </a:t>
            </a:r>
            <a:r>
              <a:rPr lang="zh-CN" altLang="en-US" sz="1400" dirty="0">
                <a:solidFill>
                  <a:schemeClr val="bg1"/>
                </a:solidFill>
                <a:latin typeface="微软雅黑" pitchFamily="34" charset="-122"/>
                <a:ea typeface="微软雅黑" pitchFamily="34" charset="-122"/>
              </a:rPr>
              <a:t>各种风险规避</a:t>
            </a:r>
          </a:p>
        </p:txBody>
      </p:sp>
      <p:sp>
        <p:nvSpPr>
          <p:cNvPr id="4" name="TextBox 6"/>
          <p:cNvSpPr txBox="1"/>
          <p:nvPr userDrawn="1"/>
        </p:nvSpPr>
        <p:spPr>
          <a:xfrm>
            <a:off x="290513" y="889000"/>
            <a:ext cx="2843212" cy="307975"/>
          </a:xfrm>
          <a:prstGeom prst="rect">
            <a:avLst/>
          </a:prstGeom>
          <a:noFill/>
        </p:spPr>
        <p:txBody>
          <a:bodyPr lIns="0" tIns="0" rIns="0" bIns="0" anchor="ctr">
            <a:spAutoFit/>
          </a:bodyPr>
          <a:lstStyle/>
          <a:p>
            <a:pPr algn="ctr" fontAlgn="auto">
              <a:spcBef>
                <a:spcPts val="0"/>
              </a:spcBef>
              <a:spcAft>
                <a:spcPts val="0"/>
              </a:spcAft>
              <a:defRPr/>
            </a:pPr>
            <a:r>
              <a:rPr lang="en-US" altLang="zh-CN" sz="2000" dirty="0">
                <a:solidFill>
                  <a:schemeClr val="bg1"/>
                </a:solidFill>
                <a:latin typeface="Impact" pitchFamily="34" charset="0"/>
                <a:ea typeface="微软雅黑" pitchFamily="34" charset="-122"/>
              </a:rPr>
              <a:t>01</a:t>
            </a:r>
            <a:r>
              <a:rPr lang="en-US" altLang="zh-CN" dirty="0">
                <a:solidFill>
                  <a:schemeClr val="bg1"/>
                </a:solidFill>
                <a:latin typeface="Impact" pitchFamily="34" charset="0"/>
                <a:ea typeface="微软雅黑" pitchFamily="34" charset="-122"/>
              </a:rPr>
              <a:t>  </a:t>
            </a:r>
            <a:r>
              <a:rPr lang="zh-CN" altLang="en-US" b="1" dirty="0">
                <a:solidFill>
                  <a:schemeClr val="bg1"/>
                </a:solidFill>
                <a:latin typeface="微软雅黑" pitchFamily="34" charset="-122"/>
                <a:ea typeface="微软雅黑" pitchFamily="34" charset="-122"/>
              </a:rPr>
              <a:t>员工关系管理概述</a:t>
            </a:r>
          </a:p>
        </p:txBody>
      </p:sp>
      <p:sp>
        <p:nvSpPr>
          <p:cNvPr id="5" name="TextBox 7"/>
          <p:cNvSpPr txBox="1"/>
          <p:nvPr userDrawn="1"/>
        </p:nvSpPr>
        <p:spPr>
          <a:xfrm>
            <a:off x="3227388" y="963613"/>
            <a:ext cx="2843212" cy="215900"/>
          </a:xfrm>
          <a:prstGeom prst="rect">
            <a:avLst/>
          </a:prstGeom>
          <a:noFill/>
        </p:spPr>
        <p:txBody>
          <a:bodyPr lIns="0" tIns="0" rIns="0" bIns="0" anchor="ctr">
            <a:spAutoFit/>
          </a:bodyPr>
          <a:lstStyle/>
          <a:p>
            <a:pPr algn="ctr" fontAlgn="auto">
              <a:spcBef>
                <a:spcPts val="0"/>
              </a:spcBef>
              <a:spcAft>
                <a:spcPts val="0"/>
              </a:spcAft>
              <a:defRPr/>
            </a:pPr>
            <a:r>
              <a:rPr lang="en-US" altLang="zh-CN" sz="1400" dirty="0">
                <a:solidFill>
                  <a:schemeClr val="bg1"/>
                </a:solidFill>
                <a:latin typeface="Impact" pitchFamily="34" charset="0"/>
                <a:ea typeface="微软雅黑" pitchFamily="34" charset="-122"/>
              </a:rPr>
              <a:t>02  </a:t>
            </a:r>
            <a:r>
              <a:rPr lang="zh-CN" altLang="en-US" sz="1400" dirty="0">
                <a:solidFill>
                  <a:schemeClr val="bg1"/>
                </a:solidFill>
                <a:latin typeface="微软雅黑" pitchFamily="34" charset="-122"/>
                <a:ea typeface="微软雅黑" pitchFamily="34" charset="-122"/>
              </a:rPr>
              <a:t>员工关系管理的误区及原则</a:t>
            </a:r>
          </a:p>
        </p:txBody>
      </p:sp>
      <p:sp>
        <p:nvSpPr>
          <p:cNvPr id="6" name="TextBox 8"/>
          <p:cNvSpPr txBox="1"/>
          <p:nvPr userDrawn="1"/>
        </p:nvSpPr>
        <p:spPr>
          <a:xfrm>
            <a:off x="6164263" y="963613"/>
            <a:ext cx="2843212" cy="215900"/>
          </a:xfrm>
          <a:prstGeom prst="rect">
            <a:avLst/>
          </a:prstGeom>
          <a:noFill/>
        </p:spPr>
        <p:txBody>
          <a:bodyPr lIns="0" tIns="0" rIns="0" bIns="0" anchor="ctr">
            <a:spAutoFit/>
          </a:bodyPr>
          <a:lstStyle/>
          <a:p>
            <a:pPr algn="ctr" fontAlgn="auto">
              <a:spcBef>
                <a:spcPts val="0"/>
              </a:spcBef>
              <a:spcAft>
                <a:spcPts val="0"/>
              </a:spcAft>
              <a:defRPr/>
            </a:pPr>
            <a:r>
              <a:rPr lang="en-US" altLang="zh-CN" sz="1400" dirty="0">
                <a:solidFill>
                  <a:schemeClr val="bg1"/>
                </a:solidFill>
                <a:latin typeface="Impact" pitchFamily="34" charset="0"/>
                <a:ea typeface="微软雅黑" pitchFamily="34" charset="-122"/>
              </a:rPr>
              <a:t>03  </a:t>
            </a:r>
            <a:r>
              <a:rPr lang="zh-CN" altLang="en-US" sz="1400" dirty="0">
                <a:solidFill>
                  <a:schemeClr val="bg1"/>
                </a:solidFill>
                <a:latin typeface="微软雅黑" pitchFamily="34" charset="-122"/>
                <a:ea typeface="微软雅黑" pitchFamily="34" charset="-122"/>
              </a:rPr>
              <a:t>员工关系管理分类阐述</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TextBox 6"/>
          <p:cNvSpPr txBox="1"/>
          <p:nvPr userDrawn="1"/>
        </p:nvSpPr>
        <p:spPr>
          <a:xfrm>
            <a:off x="1282210" y="291803"/>
            <a:ext cx="2985839"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en-US" sz="1600" dirty="0">
                <a:solidFill>
                  <a:schemeClr val="tx1">
                    <a:lumMod val="75000"/>
                    <a:lumOff val="25000"/>
                  </a:schemeClr>
                </a:solidFill>
                <a:latin typeface="微软雅黑" pitchFamily="34" charset="-122"/>
                <a:ea typeface="微软雅黑" pitchFamily="34" charset="-122"/>
              </a:rPr>
              <a:t>正文</a:t>
            </a:r>
            <a:r>
              <a:rPr lang="en-US" altLang="zh-CN" sz="1600" dirty="0">
                <a:solidFill>
                  <a:schemeClr val="tx1">
                    <a:lumMod val="75000"/>
                    <a:lumOff val="25000"/>
                  </a:schemeClr>
                </a:solidFill>
                <a:latin typeface="微软雅黑" pitchFamily="34" charset="-122"/>
                <a:ea typeface="微软雅黑" pitchFamily="34" charset="-122"/>
              </a:rPr>
              <a:t> . </a:t>
            </a:r>
            <a:r>
              <a:rPr lang="zh-CN" altLang="en-US" sz="1600" dirty="0">
                <a:solidFill>
                  <a:schemeClr val="tx1">
                    <a:lumMod val="75000"/>
                    <a:lumOff val="25000"/>
                  </a:schemeClr>
                </a:solidFill>
                <a:latin typeface="微软雅黑" pitchFamily="34" charset="-122"/>
                <a:ea typeface="微软雅黑" pitchFamily="34" charset="-122"/>
              </a:rPr>
              <a:t>第二章</a:t>
            </a:r>
          </a:p>
        </p:txBody>
      </p:sp>
      <p:sp>
        <p:nvSpPr>
          <p:cNvPr id="3" name="TextBox 7"/>
          <p:cNvSpPr txBox="1"/>
          <p:nvPr userDrawn="1"/>
        </p:nvSpPr>
        <p:spPr>
          <a:xfrm>
            <a:off x="9099550" y="963613"/>
            <a:ext cx="2844800" cy="215900"/>
          </a:xfrm>
          <a:prstGeom prst="rect">
            <a:avLst/>
          </a:prstGeom>
          <a:noFill/>
        </p:spPr>
        <p:txBody>
          <a:bodyPr lIns="0" tIns="0" rIns="0" bIns="0" anchor="ctr">
            <a:spAutoFit/>
          </a:bodyPr>
          <a:lstStyle/>
          <a:p>
            <a:pPr algn="ctr" fontAlgn="auto">
              <a:spcBef>
                <a:spcPts val="0"/>
              </a:spcBef>
              <a:spcAft>
                <a:spcPts val="0"/>
              </a:spcAft>
              <a:defRPr/>
            </a:pPr>
            <a:r>
              <a:rPr lang="en-US" altLang="zh-CN" sz="1400" dirty="0">
                <a:solidFill>
                  <a:schemeClr val="bg1"/>
                </a:solidFill>
                <a:latin typeface="Impact" pitchFamily="34" charset="0"/>
                <a:ea typeface="微软雅黑" pitchFamily="34" charset="-122"/>
              </a:rPr>
              <a:t>04  </a:t>
            </a:r>
            <a:r>
              <a:rPr lang="zh-CN" altLang="en-US" sz="1400" dirty="0">
                <a:solidFill>
                  <a:schemeClr val="bg1"/>
                </a:solidFill>
                <a:latin typeface="微软雅黑" pitchFamily="34" charset="-122"/>
                <a:ea typeface="微软雅黑" pitchFamily="34" charset="-122"/>
              </a:rPr>
              <a:t>各种风险规避</a:t>
            </a:r>
          </a:p>
        </p:txBody>
      </p:sp>
      <p:sp>
        <p:nvSpPr>
          <p:cNvPr id="4" name="TextBox 8"/>
          <p:cNvSpPr txBox="1"/>
          <p:nvPr userDrawn="1"/>
        </p:nvSpPr>
        <p:spPr>
          <a:xfrm>
            <a:off x="290513" y="963613"/>
            <a:ext cx="2843212" cy="215900"/>
          </a:xfrm>
          <a:prstGeom prst="rect">
            <a:avLst/>
          </a:prstGeom>
          <a:noFill/>
        </p:spPr>
        <p:txBody>
          <a:bodyPr lIns="0" tIns="0" rIns="0" bIns="0" anchor="ctr">
            <a:spAutoFit/>
          </a:bodyPr>
          <a:lstStyle/>
          <a:p>
            <a:pPr algn="ctr" fontAlgn="auto">
              <a:spcBef>
                <a:spcPts val="0"/>
              </a:spcBef>
              <a:spcAft>
                <a:spcPts val="0"/>
              </a:spcAft>
              <a:defRPr/>
            </a:pPr>
            <a:r>
              <a:rPr lang="en-US" altLang="zh-CN" sz="1400" dirty="0">
                <a:solidFill>
                  <a:schemeClr val="bg1"/>
                </a:solidFill>
                <a:latin typeface="Impact" pitchFamily="34" charset="0"/>
                <a:ea typeface="微软雅黑" pitchFamily="34" charset="-122"/>
              </a:rPr>
              <a:t>01  </a:t>
            </a:r>
            <a:r>
              <a:rPr lang="zh-CN" altLang="en-US" sz="1400" dirty="0">
                <a:solidFill>
                  <a:schemeClr val="bg1"/>
                </a:solidFill>
                <a:latin typeface="微软雅黑" pitchFamily="34" charset="-122"/>
                <a:ea typeface="微软雅黑" pitchFamily="34" charset="-122"/>
              </a:rPr>
              <a:t>员工关系管理概述</a:t>
            </a:r>
          </a:p>
        </p:txBody>
      </p:sp>
      <p:sp>
        <p:nvSpPr>
          <p:cNvPr id="5" name="TextBox 9"/>
          <p:cNvSpPr txBox="1"/>
          <p:nvPr userDrawn="1"/>
        </p:nvSpPr>
        <p:spPr>
          <a:xfrm>
            <a:off x="3227388" y="908050"/>
            <a:ext cx="2843212" cy="277813"/>
          </a:xfrm>
          <a:prstGeom prst="rect">
            <a:avLst/>
          </a:prstGeom>
          <a:noFill/>
        </p:spPr>
        <p:txBody>
          <a:bodyPr lIns="0" tIns="0" rIns="0" bIns="0" anchor="ctr">
            <a:spAutoFit/>
          </a:bodyPr>
          <a:lstStyle/>
          <a:p>
            <a:pPr algn="ctr" fontAlgn="auto">
              <a:spcBef>
                <a:spcPts val="0"/>
              </a:spcBef>
              <a:spcAft>
                <a:spcPts val="0"/>
              </a:spcAft>
              <a:defRPr/>
            </a:pPr>
            <a:r>
              <a:rPr lang="en-US" altLang="zh-CN" dirty="0">
                <a:solidFill>
                  <a:schemeClr val="bg1"/>
                </a:solidFill>
                <a:latin typeface="Impact" pitchFamily="34" charset="0"/>
                <a:ea typeface="微软雅黑" pitchFamily="34" charset="-122"/>
              </a:rPr>
              <a:t>02  ERM </a:t>
            </a:r>
            <a:r>
              <a:rPr lang="zh-CN" altLang="en-US" b="1" dirty="0">
                <a:solidFill>
                  <a:schemeClr val="bg1"/>
                </a:solidFill>
                <a:latin typeface="微软雅黑" pitchFamily="34" charset="-122"/>
                <a:ea typeface="微软雅黑" pitchFamily="34" charset="-122"/>
              </a:rPr>
              <a:t>的误区及原则</a:t>
            </a:r>
          </a:p>
        </p:txBody>
      </p:sp>
      <p:sp>
        <p:nvSpPr>
          <p:cNvPr id="6" name="TextBox 10"/>
          <p:cNvSpPr txBox="1"/>
          <p:nvPr userDrawn="1"/>
        </p:nvSpPr>
        <p:spPr>
          <a:xfrm>
            <a:off x="6164263" y="963613"/>
            <a:ext cx="2843212" cy="215900"/>
          </a:xfrm>
          <a:prstGeom prst="rect">
            <a:avLst/>
          </a:prstGeom>
          <a:noFill/>
        </p:spPr>
        <p:txBody>
          <a:bodyPr lIns="0" tIns="0" rIns="0" bIns="0" anchor="ctr">
            <a:spAutoFit/>
          </a:bodyPr>
          <a:lstStyle/>
          <a:p>
            <a:pPr algn="ctr" fontAlgn="auto">
              <a:spcBef>
                <a:spcPts val="0"/>
              </a:spcBef>
              <a:spcAft>
                <a:spcPts val="0"/>
              </a:spcAft>
              <a:defRPr/>
            </a:pPr>
            <a:r>
              <a:rPr lang="en-US" altLang="zh-CN" sz="1400" dirty="0">
                <a:solidFill>
                  <a:schemeClr val="bg1"/>
                </a:solidFill>
                <a:latin typeface="Impact" pitchFamily="34" charset="0"/>
                <a:ea typeface="微软雅黑" pitchFamily="34" charset="-122"/>
              </a:rPr>
              <a:t>03  </a:t>
            </a:r>
            <a:r>
              <a:rPr lang="zh-CN" altLang="en-US" sz="1400" dirty="0">
                <a:solidFill>
                  <a:schemeClr val="bg1"/>
                </a:solidFill>
                <a:latin typeface="微软雅黑" pitchFamily="34" charset="-122"/>
                <a:ea typeface="微软雅黑" pitchFamily="34" charset="-122"/>
              </a:rPr>
              <a:t>员工关系管理分类阐述</a:t>
            </a:r>
          </a:p>
        </p:txBody>
      </p:sp>
      <p:sp>
        <p:nvSpPr>
          <p:cNvPr id="7" name="TextBox 8"/>
          <p:cNvSpPr txBox="1"/>
          <p:nvPr userDrawn="1"/>
        </p:nvSpPr>
        <p:spPr>
          <a:xfrm>
            <a:off x="966788" y="1455738"/>
            <a:ext cx="4968875" cy="430212"/>
          </a:xfrm>
          <a:prstGeom prst="rect">
            <a:avLst/>
          </a:prstGeom>
          <a:noFill/>
        </p:spPr>
        <p:txBody>
          <a:bodyPr>
            <a:spAutoFit/>
          </a:bodyPr>
          <a:lstStyle/>
          <a:p>
            <a:pPr fontAlgn="auto">
              <a:spcBef>
                <a:spcPts val="0"/>
              </a:spcBef>
              <a:spcAft>
                <a:spcPts val="0"/>
              </a:spcAft>
              <a:defRPr/>
            </a:pPr>
            <a:r>
              <a:rPr lang="zh-CN" altLang="en-US" sz="2200" dirty="0">
                <a:solidFill>
                  <a:srgbClr val="5F5E5C"/>
                </a:solidFill>
                <a:latin typeface="华康俪金黑W8(P)" pitchFamily="34" charset="-122"/>
                <a:ea typeface="华康俪金黑W8(P)" pitchFamily="34" charset="-122"/>
              </a:rPr>
              <a:t>第一节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员工关系管理的误区</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extBox 9"/>
          <p:cNvSpPr txBox="1"/>
          <p:nvPr userDrawn="1"/>
        </p:nvSpPr>
        <p:spPr>
          <a:xfrm>
            <a:off x="1282210" y="291803"/>
            <a:ext cx="2985839"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en-US" sz="1600" dirty="0">
                <a:solidFill>
                  <a:schemeClr val="tx1">
                    <a:lumMod val="75000"/>
                    <a:lumOff val="25000"/>
                  </a:schemeClr>
                </a:solidFill>
                <a:latin typeface="微软雅黑" pitchFamily="34" charset="-122"/>
                <a:ea typeface="微软雅黑" pitchFamily="34" charset="-122"/>
              </a:rPr>
              <a:t>正文</a:t>
            </a:r>
            <a:r>
              <a:rPr lang="en-US" altLang="zh-CN" sz="1600" dirty="0">
                <a:solidFill>
                  <a:schemeClr val="tx1">
                    <a:lumMod val="75000"/>
                    <a:lumOff val="25000"/>
                  </a:schemeClr>
                </a:solidFill>
                <a:latin typeface="微软雅黑" pitchFamily="34" charset="-122"/>
                <a:ea typeface="微软雅黑" pitchFamily="34" charset="-122"/>
              </a:rPr>
              <a:t> . </a:t>
            </a:r>
            <a:r>
              <a:rPr lang="zh-CN" altLang="en-US" sz="1600" dirty="0">
                <a:solidFill>
                  <a:schemeClr val="tx1">
                    <a:lumMod val="75000"/>
                    <a:lumOff val="25000"/>
                  </a:schemeClr>
                </a:solidFill>
                <a:latin typeface="微软雅黑" pitchFamily="34" charset="-122"/>
                <a:ea typeface="微软雅黑" pitchFamily="34" charset="-122"/>
              </a:rPr>
              <a:t>第二章</a:t>
            </a:r>
          </a:p>
        </p:txBody>
      </p:sp>
      <p:sp>
        <p:nvSpPr>
          <p:cNvPr id="3" name="TextBox 10"/>
          <p:cNvSpPr txBox="1"/>
          <p:nvPr userDrawn="1"/>
        </p:nvSpPr>
        <p:spPr>
          <a:xfrm>
            <a:off x="9099550" y="963613"/>
            <a:ext cx="2844800" cy="215900"/>
          </a:xfrm>
          <a:prstGeom prst="rect">
            <a:avLst/>
          </a:prstGeom>
          <a:noFill/>
        </p:spPr>
        <p:txBody>
          <a:bodyPr lIns="0" tIns="0" rIns="0" bIns="0" anchor="ctr">
            <a:spAutoFit/>
          </a:bodyPr>
          <a:lstStyle/>
          <a:p>
            <a:pPr algn="ctr" fontAlgn="auto">
              <a:spcBef>
                <a:spcPts val="0"/>
              </a:spcBef>
              <a:spcAft>
                <a:spcPts val="0"/>
              </a:spcAft>
              <a:defRPr/>
            </a:pPr>
            <a:r>
              <a:rPr lang="en-US" altLang="zh-CN" sz="1400" dirty="0">
                <a:solidFill>
                  <a:schemeClr val="bg1"/>
                </a:solidFill>
                <a:latin typeface="Impact" pitchFamily="34" charset="0"/>
                <a:ea typeface="微软雅黑" pitchFamily="34" charset="-122"/>
              </a:rPr>
              <a:t>04  </a:t>
            </a:r>
            <a:r>
              <a:rPr lang="zh-CN" altLang="en-US" sz="1400" dirty="0">
                <a:solidFill>
                  <a:schemeClr val="bg1"/>
                </a:solidFill>
                <a:latin typeface="微软雅黑" pitchFamily="34" charset="-122"/>
                <a:ea typeface="微软雅黑" pitchFamily="34" charset="-122"/>
              </a:rPr>
              <a:t>各种风险规避</a:t>
            </a:r>
          </a:p>
        </p:txBody>
      </p:sp>
      <p:sp>
        <p:nvSpPr>
          <p:cNvPr id="4" name="TextBox 11"/>
          <p:cNvSpPr txBox="1"/>
          <p:nvPr userDrawn="1"/>
        </p:nvSpPr>
        <p:spPr>
          <a:xfrm>
            <a:off x="290513" y="963613"/>
            <a:ext cx="2843212" cy="215900"/>
          </a:xfrm>
          <a:prstGeom prst="rect">
            <a:avLst/>
          </a:prstGeom>
          <a:noFill/>
        </p:spPr>
        <p:txBody>
          <a:bodyPr lIns="0" tIns="0" rIns="0" bIns="0" anchor="ctr">
            <a:spAutoFit/>
          </a:bodyPr>
          <a:lstStyle/>
          <a:p>
            <a:pPr algn="ctr" fontAlgn="auto">
              <a:spcBef>
                <a:spcPts val="0"/>
              </a:spcBef>
              <a:spcAft>
                <a:spcPts val="0"/>
              </a:spcAft>
              <a:defRPr/>
            </a:pPr>
            <a:r>
              <a:rPr lang="en-US" altLang="zh-CN" sz="1400" dirty="0">
                <a:solidFill>
                  <a:schemeClr val="bg1"/>
                </a:solidFill>
                <a:latin typeface="Impact" pitchFamily="34" charset="0"/>
                <a:ea typeface="微软雅黑" pitchFamily="34" charset="-122"/>
              </a:rPr>
              <a:t>01  </a:t>
            </a:r>
            <a:r>
              <a:rPr lang="zh-CN" altLang="en-US" sz="1400" dirty="0">
                <a:solidFill>
                  <a:schemeClr val="bg1"/>
                </a:solidFill>
                <a:latin typeface="微软雅黑" pitchFamily="34" charset="-122"/>
                <a:ea typeface="微软雅黑" pitchFamily="34" charset="-122"/>
              </a:rPr>
              <a:t>员工关系管理概述</a:t>
            </a:r>
          </a:p>
        </p:txBody>
      </p:sp>
      <p:sp>
        <p:nvSpPr>
          <p:cNvPr id="5" name="TextBox 12"/>
          <p:cNvSpPr txBox="1"/>
          <p:nvPr userDrawn="1"/>
        </p:nvSpPr>
        <p:spPr>
          <a:xfrm>
            <a:off x="3227388" y="908050"/>
            <a:ext cx="2843212" cy="277813"/>
          </a:xfrm>
          <a:prstGeom prst="rect">
            <a:avLst/>
          </a:prstGeom>
          <a:noFill/>
        </p:spPr>
        <p:txBody>
          <a:bodyPr lIns="0" tIns="0" rIns="0" bIns="0" anchor="ctr">
            <a:spAutoFit/>
          </a:bodyPr>
          <a:lstStyle/>
          <a:p>
            <a:pPr algn="ctr" fontAlgn="auto">
              <a:spcBef>
                <a:spcPts val="0"/>
              </a:spcBef>
              <a:spcAft>
                <a:spcPts val="0"/>
              </a:spcAft>
              <a:defRPr/>
            </a:pPr>
            <a:r>
              <a:rPr lang="en-US" altLang="zh-CN" dirty="0">
                <a:solidFill>
                  <a:schemeClr val="bg1"/>
                </a:solidFill>
                <a:latin typeface="Impact" pitchFamily="34" charset="0"/>
                <a:ea typeface="微软雅黑" pitchFamily="34" charset="-122"/>
              </a:rPr>
              <a:t>02  ERM </a:t>
            </a:r>
            <a:r>
              <a:rPr lang="zh-CN" altLang="en-US" b="1" dirty="0">
                <a:solidFill>
                  <a:schemeClr val="bg1"/>
                </a:solidFill>
                <a:latin typeface="微软雅黑" pitchFamily="34" charset="-122"/>
                <a:ea typeface="微软雅黑" pitchFamily="34" charset="-122"/>
              </a:rPr>
              <a:t>的误区及原则</a:t>
            </a:r>
          </a:p>
        </p:txBody>
      </p:sp>
      <p:sp>
        <p:nvSpPr>
          <p:cNvPr id="6" name="TextBox 13"/>
          <p:cNvSpPr txBox="1"/>
          <p:nvPr userDrawn="1"/>
        </p:nvSpPr>
        <p:spPr>
          <a:xfrm>
            <a:off x="6164263" y="963613"/>
            <a:ext cx="2843212" cy="215900"/>
          </a:xfrm>
          <a:prstGeom prst="rect">
            <a:avLst/>
          </a:prstGeom>
          <a:noFill/>
        </p:spPr>
        <p:txBody>
          <a:bodyPr lIns="0" tIns="0" rIns="0" bIns="0" anchor="ctr">
            <a:spAutoFit/>
          </a:bodyPr>
          <a:lstStyle/>
          <a:p>
            <a:pPr algn="ctr" fontAlgn="auto">
              <a:spcBef>
                <a:spcPts val="0"/>
              </a:spcBef>
              <a:spcAft>
                <a:spcPts val="0"/>
              </a:spcAft>
              <a:defRPr/>
            </a:pPr>
            <a:r>
              <a:rPr lang="en-US" altLang="zh-CN" sz="1400" dirty="0">
                <a:solidFill>
                  <a:schemeClr val="bg1"/>
                </a:solidFill>
                <a:latin typeface="Impact" pitchFamily="34" charset="0"/>
                <a:ea typeface="微软雅黑" pitchFamily="34" charset="-122"/>
              </a:rPr>
              <a:t>03  </a:t>
            </a:r>
            <a:r>
              <a:rPr lang="zh-CN" altLang="en-US" sz="1400" dirty="0">
                <a:solidFill>
                  <a:schemeClr val="bg1"/>
                </a:solidFill>
                <a:latin typeface="微软雅黑" pitchFamily="34" charset="-122"/>
                <a:ea typeface="微软雅黑" pitchFamily="34" charset="-122"/>
              </a:rPr>
              <a:t>员工关系管理分类阐述</a:t>
            </a:r>
          </a:p>
        </p:txBody>
      </p:sp>
      <p:sp>
        <p:nvSpPr>
          <p:cNvPr id="7" name="TextBox 8"/>
          <p:cNvSpPr txBox="1"/>
          <p:nvPr userDrawn="1"/>
        </p:nvSpPr>
        <p:spPr>
          <a:xfrm>
            <a:off x="966788" y="1455738"/>
            <a:ext cx="4968875" cy="430212"/>
          </a:xfrm>
          <a:prstGeom prst="rect">
            <a:avLst/>
          </a:prstGeom>
          <a:noFill/>
        </p:spPr>
        <p:txBody>
          <a:bodyPr>
            <a:spAutoFit/>
          </a:bodyPr>
          <a:lstStyle/>
          <a:p>
            <a:pPr fontAlgn="auto">
              <a:spcBef>
                <a:spcPts val="0"/>
              </a:spcBef>
              <a:spcAft>
                <a:spcPts val="0"/>
              </a:spcAft>
              <a:defRPr/>
            </a:pPr>
            <a:r>
              <a:rPr lang="zh-CN" altLang="en-US" sz="2200" dirty="0">
                <a:solidFill>
                  <a:srgbClr val="5F5E5C"/>
                </a:solidFill>
                <a:latin typeface="华康俪金黑W8(P)" pitchFamily="34" charset="-122"/>
                <a:ea typeface="华康俪金黑W8(P)" pitchFamily="34" charset="-122"/>
              </a:rPr>
              <a:t>第二节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员工关系管理的原则</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TextBox 4"/>
          <p:cNvSpPr txBox="1"/>
          <p:nvPr userDrawn="1"/>
        </p:nvSpPr>
        <p:spPr>
          <a:xfrm>
            <a:off x="1282210" y="291803"/>
            <a:ext cx="2985839"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en-US" sz="1600" dirty="0">
                <a:solidFill>
                  <a:schemeClr val="tx1">
                    <a:lumMod val="75000"/>
                    <a:lumOff val="25000"/>
                  </a:schemeClr>
                </a:solidFill>
                <a:latin typeface="微软雅黑" pitchFamily="34" charset="-122"/>
                <a:ea typeface="微软雅黑" pitchFamily="34" charset="-122"/>
              </a:rPr>
              <a:t>正文</a:t>
            </a:r>
            <a:r>
              <a:rPr lang="en-US" altLang="zh-CN" sz="1600" dirty="0">
                <a:solidFill>
                  <a:schemeClr val="tx1">
                    <a:lumMod val="75000"/>
                    <a:lumOff val="25000"/>
                  </a:schemeClr>
                </a:solidFill>
                <a:latin typeface="微软雅黑" pitchFamily="34" charset="-122"/>
                <a:ea typeface="微软雅黑" pitchFamily="34" charset="-122"/>
              </a:rPr>
              <a:t> . </a:t>
            </a:r>
            <a:r>
              <a:rPr lang="zh-CN" altLang="en-US" sz="1600" dirty="0">
                <a:solidFill>
                  <a:schemeClr val="tx1">
                    <a:lumMod val="75000"/>
                    <a:lumOff val="25000"/>
                  </a:schemeClr>
                </a:solidFill>
                <a:latin typeface="微软雅黑" pitchFamily="34" charset="-122"/>
                <a:ea typeface="微软雅黑" pitchFamily="34" charset="-122"/>
              </a:rPr>
              <a:t>第三章</a:t>
            </a:r>
          </a:p>
        </p:txBody>
      </p:sp>
      <p:sp>
        <p:nvSpPr>
          <p:cNvPr id="3" name="TextBox 5"/>
          <p:cNvSpPr txBox="1"/>
          <p:nvPr userDrawn="1"/>
        </p:nvSpPr>
        <p:spPr>
          <a:xfrm>
            <a:off x="9099550" y="963613"/>
            <a:ext cx="2844800" cy="215900"/>
          </a:xfrm>
          <a:prstGeom prst="rect">
            <a:avLst/>
          </a:prstGeom>
          <a:noFill/>
        </p:spPr>
        <p:txBody>
          <a:bodyPr lIns="0" tIns="0" rIns="0" bIns="0" anchor="ctr">
            <a:spAutoFit/>
          </a:bodyPr>
          <a:lstStyle/>
          <a:p>
            <a:pPr algn="ctr" fontAlgn="auto">
              <a:spcBef>
                <a:spcPts val="0"/>
              </a:spcBef>
              <a:spcAft>
                <a:spcPts val="0"/>
              </a:spcAft>
              <a:defRPr/>
            </a:pPr>
            <a:r>
              <a:rPr lang="en-US" altLang="zh-CN" sz="1400" dirty="0">
                <a:solidFill>
                  <a:schemeClr val="bg1"/>
                </a:solidFill>
                <a:latin typeface="Impact" pitchFamily="34" charset="0"/>
                <a:ea typeface="微软雅黑" pitchFamily="34" charset="-122"/>
              </a:rPr>
              <a:t>04  </a:t>
            </a:r>
            <a:r>
              <a:rPr lang="zh-CN" altLang="en-US" sz="1400" dirty="0">
                <a:solidFill>
                  <a:schemeClr val="bg1"/>
                </a:solidFill>
                <a:latin typeface="微软雅黑" pitchFamily="34" charset="-122"/>
                <a:ea typeface="微软雅黑" pitchFamily="34" charset="-122"/>
              </a:rPr>
              <a:t>各种风险规避</a:t>
            </a:r>
          </a:p>
        </p:txBody>
      </p:sp>
      <p:sp>
        <p:nvSpPr>
          <p:cNvPr id="4" name="TextBox 6"/>
          <p:cNvSpPr txBox="1"/>
          <p:nvPr userDrawn="1"/>
        </p:nvSpPr>
        <p:spPr>
          <a:xfrm>
            <a:off x="290513" y="963613"/>
            <a:ext cx="2843212" cy="215900"/>
          </a:xfrm>
          <a:prstGeom prst="rect">
            <a:avLst/>
          </a:prstGeom>
          <a:noFill/>
        </p:spPr>
        <p:txBody>
          <a:bodyPr lIns="0" tIns="0" rIns="0" bIns="0" anchor="ctr">
            <a:spAutoFit/>
          </a:bodyPr>
          <a:lstStyle/>
          <a:p>
            <a:pPr algn="ctr" fontAlgn="auto">
              <a:spcBef>
                <a:spcPts val="0"/>
              </a:spcBef>
              <a:spcAft>
                <a:spcPts val="0"/>
              </a:spcAft>
              <a:defRPr/>
            </a:pPr>
            <a:r>
              <a:rPr lang="en-US" altLang="zh-CN" sz="1400" dirty="0">
                <a:solidFill>
                  <a:schemeClr val="bg1"/>
                </a:solidFill>
                <a:latin typeface="Impact" pitchFamily="34" charset="0"/>
                <a:ea typeface="微软雅黑" pitchFamily="34" charset="-122"/>
              </a:rPr>
              <a:t>01  </a:t>
            </a:r>
            <a:r>
              <a:rPr lang="zh-CN" altLang="en-US" sz="1400" dirty="0">
                <a:solidFill>
                  <a:schemeClr val="bg1"/>
                </a:solidFill>
                <a:latin typeface="微软雅黑" pitchFamily="34" charset="-122"/>
                <a:ea typeface="微软雅黑" pitchFamily="34" charset="-122"/>
              </a:rPr>
              <a:t>员工关系管理概述</a:t>
            </a:r>
          </a:p>
        </p:txBody>
      </p:sp>
      <p:sp>
        <p:nvSpPr>
          <p:cNvPr id="5" name="TextBox 7"/>
          <p:cNvSpPr txBox="1"/>
          <p:nvPr userDrawn="1"/>
        </p:nvSpPr>
        <p:spPr>
          <a:xfrm>
            <a:off x="3227388" y="963613"/>
            <a:ext cx="2843212" cy="215900"/>
          </a:xfrm>
          <a:prstGeom prst="rect">
            <a:avLst/>
          </a:prstGeom>
          <a:noFill/>
        </p:spPr>
        <p:txBody>
          <a:bodyPr lIns="0" tIns="0" rIns="0" bIns="0" anchor="ctr">
            <a:spAutoFit/>
          </a:bodyPr>
          <a:lstStyle/>
          <a:p>
            <a:pPr algn="ctr" fontAlgn="auto">
              <a:spcBef>
                <a:spcPts val="0"/>
              </a:spcBef>
              <a:spcAft>
                <a:spcPts val="0"/>
              </a:spcAft>
              <a:defRPr/>
            </a:pPr>
            <a:r>
              <a:rPr lang="en-US" altLang="zh-CN" sz="1400" dirty="0">
                <a:solidFill>
                  <a:schemeClr val="bg1"/>
                </a:solidFill>
                <a:latin typeface="Impact" pitchFamily="34" charset="0"/>
                <a:ea typeface="微软雅黑" pitchFamily="34" charset="-122"/>
              </a:rPr>
              <a:t>02  </a:t>
            </a:r>
            <a:r>
              <a:rPr lang="zh-CN" altLang="en-US" sz="1400" dirty="0">
                <a:solidFill>
                  <a:schemeClr val="bg1"/>
                </a:solidFill>
                <a:latin typeface="微软雅黑" pitchFamily="34" charset="-122"/>
                <a:ea typeface="微软雅黑" pitchFamily="34" charset="-122"/>
              </a:rPr>
              <a:t>员工关系管理的误区及原则</a:t>
            </a:r>
          </a:p>
        </p:txBody>
      </p:sp>
      <p:sp>
        <p:nvSpPr>
          <p:cNvPr id="6" name="TextBox 8"/>
          <p:cNvSpPr txBox="1"/>
          <p:nvPr userDrawn="1"/>
        </p:nvSpPr>
        <p:spPr>
          <a:xfrm>
            <a:off x="6164263" y="893763"/>
            <a:ext cx="2843212" cy="307975"/>
          </a:xfrm>
          <a:prstGeom prst="rect">
            <a:avLst/>
          </a:prstGeom>
          <a:noFill/>
        </p:spPr>
        <p:txBody>
          <a:bodyPr lIns="0" tIns="0" rIns="0" bIns="0" anchor="ctr">
            <a:spAutoFit/>
          </a:bodyPr>
          <a:lstStyle/>
          <a:p>
            <a:pPr algn="ctr" fontAlgn="auto">
              <a:spcBef>
                <a:spcPts val="0"/>
              </a:spcBef>
              <a:spcAft>
                <a:spcPts val="0"/>
              </a:spcAft>
              <a:defRPr/>
            </a:pPr>
            <a:r>
              <a:rPr lang="en-US" altLang="zh-CN" sz="2000" dirty="0">
                <a:solidFill>
                  <a:schemeClr val="bg1"/>
                </a:solidFill>
                <a:latin typeface="Impact" pitchFamily="34" charset="0"/>
                <a:ea typeface="微软雅黑" pitchFamily="34" charset="-122"/>
              </a:rPr>
              <a:t>03</a:t>
            </a:r>
            <a:r>
              <a:rPr lang="en-US" altLang="zh-CN" dirty="0">
                <a:solidFill>
                  <a:schemeClr val="bg1"/>
                </a:solidFill>
                <a:latin typeface="Impact" pitchFamily="34" charset="0"/>
                <a:ea typeface="微软雅黑" pitchFamily="34" charset="-122"/>
              </a:rPr>
              <a:t>  </a:t>
            </a:r>
            <a:r>
              <a:rPr lang="zh-CN" altLang="en-US" b="1" dirty="0">
                <a:solidFill>
                  <a:schemeClr val="bg1"/>
                </a:solidFill>
                <a:latin typeface="微软雅黑" pitchFamily="34" charset="-122"/>
                <a:ea typeface="微软雅黑" pitchFamily="34" charset="-122"/>
              </a:rPr>
              <a:t>员工关系管理分类阐述</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extBox 9"/>
          <p:cNvSpPr txBox="1"/>
          <p:nvPr userDrawn="1"/>
        </p:nvSpPr>
        <p:spPr>
          <a:xfrm>
            <a:off x="1282210" y="291803"/>
            <a:ext cx="2985839"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en-US" sz="1600" dirty="0">
                <a:solidFill>
                  <a:schemeClr val="tx1">
                    <a:lumMod val="75000"/>
                    <a:lumOff val="25000"/>
                  </a:schemeClr>
                </a:solidFill>
                <a:latin typeface="微软雅黑" pitchFamily="34" charset="-122"/>
                <a:ea typeface="微软雅黑" pitchFamily="34" charset="-122"/>
              </a:rPr>
              <a:t>正文</a:t>
            </a:r>
            <a:r>
              <a:rPr lang="en-US" altLang="zh-CN" sz="1600" dirty="0">
                <a:solidFill>
                  <a:schemeClr val="tx1">
                    <a:lumMod val="75000"/>
                    <a:lumOff val="25000"/>
                  </a:schemeClr>
                </a:solidFill>
                <a:latin typeface="微软雅黑" pitchFamily="34" charset="-122"/>
                <a:ea typeface="微软雅黑" pitchFamily="34" charset="-122"/>
              </a:rPr>
              <a:t> . </a:t>
            </a:r>
            <a:r>
              <a:rPr lang="zh-CN" altLang="en-US" sz="1600" dirty="0">
                <a:solidFill>
                  <a:schemeClr val="tx1">
                    <a:lumMod val="75000"/>
                    <a:lumOff val="25000"/>
                  </a:schemeClr>
                </a:solidFill>
                <a:latin typeface="微软雅黑" pitchFamily="34" charset="-122"/>
                <a:ea typeface="微软雅黑" pitchFamily="34" charset="-122"/>
              </a:rPr>
              <a:t>第三章</a:t>
            </a:r>
          </a:p>
        </p:txBody>
      </p:sp>
      <p:sp>
        <p:nvSpPr>
          <p:cNvPr id="3" name="TextBox 10"/>
          <p:cNvSpPr txBox="1"/>
          <p:nvPr userDrawn="1"/>
        </p:nvSpPr>
        <p:spPr>
          <a:xfrm>
            <a:off x="9099550" y="963613"/>
            <a:ext cx="2844800" cy="215900"/>
          </a:xfrm>
          <a:prstGeom prst="rect">
            <a:avLst/>
          </a:prstGeom>
          <a:noFill/>
        </p:spPr>
        <p:txBody>
          <a:bodyPr lIns="0" tIns="0" rIns="0" bIns="0" anchor="ctr">
            <a:spAutoFit/>
          </a:bodyPr>
          <a:lstStyle/>
          <a:p>
            <a:pPr algn="ctr" fontAlgn="auto">
              <a:spcBef>
                <a:spcPts val="0"/>
              </a:spcBef>
              <a:spcAft>
                <a:spcPts val="0"/>
              </a:spcAft>
              <a:defRPr/>
            </a:pPr>
            <a:r>
              <a:rPr lang="en-US" altLang="zh-CN" sz="1400" dirty="0">
                <a:solidFill>
                  <a:schemeClr val="bg1"/>
                </a:solidFill>
                <a:latin typeface="Impact" pitchFamily="34" charset="0"/>
                <a:ea typeface="微软雅黑" pitchFamily="34" charset="-122"/>
              </a:rPr>
              <a:t>04  </a:t>
            </a:r>
            <a:r>
              <a:rPr lang="zh-CN" altLang="en-US" sz="1400" dirty="0">
                <a:solidFill>
                  <a:schemeClr val="bg1"/>
                </a:solidFill>
                <a:latin typeface="微软雅黑" pitchFamily="34" charset="-122"/>
                <a:ea typeface="微软雅黑" pitchFamily="34" charset="-122"/>
              </a:rPr>
              <a:t>各种风险规避</a:t>
            </a:r>
          </a:p>
        </p:txBody>
      </p:sp>
      <p:sp>
        <p:nvSpPr>
          <p:cNvPr id="4" name="TextBox 11"/>
          <p:cNvSpPr txBox="1"/>
          <p:nvPr userDrawn="1"/>
        </p:nvSpPr>
        <p:spPr>
          <a:xfrm>
            <a:off x="290513" y="963613"/>
            <a:ext cx="2843212" cy="215900"/>
          </a:xfrm>
          <a:prstGeom prst="rect">
            <a:avLst/>
          </a:prstGeom>
          <a:noFill/>
        </p:spPr>
        <p:txBody>
          <a:bodyPr lIns="0" tIns="0" rIns="0" bIns="0" anchor="ctr">
            <a:spAutoFit/>
          </a:bodyPr>
          <a:lstStyle/>
          <a:p>
            <a:pPr algn="ctr" fontAlgn="auto">
              <a:spcBef>
                <a:spcPts val="0"/>
              </a:spcBef>
              <a:spcAft>
                <a:spcPts val="0"/>
              </a:spcAft>
              <a:defRPr/>
            </a:pPr>
            <a:r>
              <a:rPr lang="en-US" altLang="zh-CN" sz="1400" dirty="0">
                <a:solidFill>
                  <a:schemeClr val="bg1"/>
                </a:solidFill>
                <a:latin typeface="Impact" pitchFamily="34" charset="0"/>
                <a:ea typeface="微软雅黑" pitchFamily="34" charset="-122"/>
              </a:rPr>
              <a:t>01  </a:t>
            </a:r>
            <a:r>
              <a:rPr lang="zh-CN" altLang="en-US" sz="1400" dirty="0">
                <a:solidFill>
                  <a:schemeClr val="bg1"/>
                </a:solidFill>
                <a:latin typeface="微软雅黑" pitchFamily="34" charset="-122"/>
                <a:ea typeface="微软雅黑" pitchFamily="34" charset="-122"/>
              </a:rPr>
              <a:t>员工关系管理概述</a:t>
            </a:r>
          </a:p>
        </p:txBody>
      </p:sp>
      <p:sp>
        <p:nvSpPr>
          <p:cNvPr id="5" name="TextBox 12"/>
          <p:cNvSpPr txBox="1"/>
          <p:nvPr userDrawn="1"/>
        </p:nvSpPr>
        <p:spPr>
          <a:xfrm>
            <a:off x="3227388" y="963613"/>
            <a:ext cx="2843212" cy="215900"/>
          </a:xfrm>
          <a:prstGeom prst="rect">
            <a:avLst/>
          </a:prstGeom>
          <a:noFill/>
        </p:spPr>
        <p:txBody>
          <a:bodyPr lIns="0" tIns="0" rIns="0" bIns="0" anchor="ctr">
            <a:spAutoFit/>
          </a:bodyPr>
          <a:lstStyle/>
          <a:p>
            <a:pPr algn="ctr" fontAlgn="auto">
              <a:spcBef>
                <a:spcPts val="0"/>
              </a:spcBef>
              <a:spcAft>
                <a:spcPts val="0"/>
              </a:spcAft>
              <a:defRPr/>
            </a:pPr>
            <a:r>
              <a:rPr lang="en-US" altLang="zh-CN" sz="1400" dirty="0">
                <a:solidFill>
                  <a:schemeClr val="bg1"/>
                </a:solidFill>
                <a:latin typeface="Impact" pitchFamily="34" charset="0"/>
                <a:ea typeface="微软雅黑" pitchFamily="34" charset="-122"/>
              </a:rPr>
              <a:t>02  </a:t>
            </a:r>
            <a:r>
              <a:rPr lang="zh-CN" altLang="en-US" sz="1400" dirty="0">
                <a:solidFill>
                  <a:schemeClr val="bg1"/>
                </a:solidFill>
                <a:latin typeface="微软雅黑" pitchFamily="34" charset="-122"/>
                <a:ea typeface="微软雅黑" pitchFamily="34" charset="-122"/>
              </a:rPr>
              <a:t>员工关系管理的误区及原则</a:t>
            </a:r>
          </a:p>
        </p:txBody>
      </p:sp>
      <p:sp>
        <p:nvSpPr>
          <p:cNvPr id="6" name="TextBox 13"/>
          <p:cNvSpPr txBox="1"/>
          <p:nvPr userDrawn="1"/>
        </p:nvSpPr>
        <p:spPr>
          <a:xfrm>
            <a:off x="6164263" y="893763"/>
            <a:ext cx="2843212" cy="307975"/>
          </a:xfrm>
          <a:prstGeom prst="rect">
            <a:avLst/>
          </a:prstGeom>
          <a:noFill/>
        </p:spPr>
        <p:txBody>
          <a:bodyPr lIns="0" tIns="0" rIns="0" bIns="0" anchor="ctr">
            <a:spAutoFit/>
          </a:bodyPr>
          <a:lstStyle/>
          <a:p>
            <a:pPr algn="ctr" fontAlgn="auto">
              <a:spcBef>
                <a:spcPts val="0"/>
              </a:spcBef>
              <a:spcAft>
                <a:spcPts val="0"/>
              </a:spcAft>
              <a:defRPr/>
            </a:pPr>
            <a:r>
              <a:rPr lang="en-US" altLang="zh-CN" sz="2000" dirty="0">
                <a:solidFill>
                  <a:schemeClr val="bg1"/>
                </a:solidFill>
                <a:latin typeface="Impact" pitchFamily="34" charset="0"/>
                <a:ea typeface="微软雅黑" pitchFamily="34" charset="-122"/>
              </a:rPr>
              <a:t>03</a:t>
            </a:r>
            <a:r>
              <a:rPr lang="en-US" altLang="zh-CN" dirty="0">
                <a:solidFill>
                  <a:schemeClr val="bg1"/>
                </a:solidFill>
                <a:latin typeface="Impact" pitchFamily="34" charset="0"/>
                <a:ea typeface="微软雅黑" pitchFamily="34" charset="-122"/>
              </a:rPr>
              <a:t>  </a:t>
            </a:r>
            <a:r>
              <a:rPr lang="zh-CN" altLang="en-US" b="1" dirty="0">
                <a:solidFill>
                  <a:schemeClr val="bg1"/>
                </a:solidFill>
                <a:latin typeface="微软雅黑" pitchFamily="34" charset="-122"/>
                <a:ea typeface="微软雅黑" pitchFamily="34" charset="-122"/>
              </a:rPr>
              <a:t>员工关系管理分类阐述</a:t>
            </a:r>
          </a:p>
        </p:txBody>
      </p:sp>
      <p:sp>
        <p:nvSpPr>
          <p:cNvPr id="7" name="TextBox 8"/>
          <p:cNvSpPr txBox="1"/>
          <p:nvPr userDrawn="1"/>
        </p:nvSpPr>
        <p:spPr>
          <a:xfrm>
            <a:off x="966788" y="1455738"/>
            <a:ext cx="4968875" cy="430212"/>
          </a:xfrm>
          <a:prstGeom prst="rect">
            <a:avLst/>
          </a:prstGeom>
          <a:noFill/>
        </p:spPr>
        <p:txBody>
          <a:bodyPr>
            <a:spAutoFit/>
          </a:bodyPr>
          <a:lstStyle/>
          <a:p>
            <a:pPr fontAlgn="auto">
              <a:spcBef>
                <a:spcPts val="0"/>
              </a:spcBef>
              <a:spcAft>
                <a:spcPts val="0"/>
              </a:spcAft>
              <a:defRPr/>
            </a:pPr>
            <a:r>
              <a:rPr lang="zh-CN" altLang="en-US" sz="2200" dirty="0">
                <a:solidFill>
                  <a:srgbClr val="5F5E5C"/>
                </a:solidFill>
                <a:latin typeface="华康俪金黑W8(P)" pitchFamily="34" charset="-122"/>
                <a:ea typeface="华康俪金黑W8(P)" pitchFamily="34" charset="-122"/>
              </a:rPr>
              <a:t>第一节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劳动关系管理</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extBox 4"/>
          <p:cNvSpPr txBox="1"/>
          <p:nvPr userDrawn="1"/>
        </p:nvSpPr>
        <p:spPr>
          <a:xfrm>
            <a:off x="1282210" y="291803"/>
            <a:ext cx="2985839"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en-US" sz="1600" dirty="0">
                <a:solidFill>
                  <a:schemeClr val="tx1">
                    <a:lumMod val="75000"/>
                    <a:lumOff val="25000"/>
                  </a:schemeClr>
                </a:solidFill>
                <a:latin typeface="微软雅黑" pitchFamily="34" charset="-122"/>
                <a:ea typeface="微软雅黑" pitchFamily="34" charset="-122"/>
              </a:rPr>
              <a:t>正文</a:t>
            </a:r>
            <a:r>
              <a:rPr lang="en-US" altLang="zh-CN" sz="1600" dirty="0">
                <a:solidFill>
                  <a:schemeClr val="tx1">
                    <a:lumMod val="75000"/>
                    <a:lumOff val="25000"/>
                  </a:schemeClr>
                </a:solidFill>
                <a:latin typeface="微软雅黑" pitchFamily="34" charset="-122"/>
                <a:ea typeface="微软雅黑" pitchFamily="34" charset="-122"/>
              </a:rPr>
              <a:t> . </a:t>
            </a:r>
            <a:r>
              <a:rPr lang="zh-CN" altLang="en-US" sz="1600" dirty="0">
                <a:solidFill>
                  <a:schemeClr val="tx1">
                    <a:lumMod val="75000"/>
                    <a:lumOff val="25000"/>
                  </a:schemeClr>
                </a:solidFill>
                <a:latin typeface="微软雅黑" pitchFamily="34" charset="-122"/>
                <a:ea typeface="微软雅黑" pitchFamily="34" charset="-122"/>
              </a:rPr>
              <a:t>第一章</a:t>
            </a:r>
          </a:p>
        </p:txBody>
      </p:sp>
      <p:sp>
        <p:nvSpPr>
          <p:cNvPr id="3" name="TextBox 5"/>
          <p:cNvSpPr txBox="1"/>
          <p:nvPr userDrawn="1"/>
        </p:nvSpPr>
        <p:spPr>
          <a:xfrm>
            <a:off x="9099550" y="963613"/>
            <a:ext cx="2844800" cy="215900"/>
          </a:xfrm>
          <a:prstGeom prst="rect">
            <a:avLst/>
          </a:prstGeom>
          <a:noFill/>
        </p:spPr>
        <p:txBody>
          <a:bodyPr lIns="0" tIns="0" rIns="0" bIns="0" anchor="ctr">
            <a:spAutoFit/>
          </a:bodyPr>
          <a:lstStyle/>
          <a:p>
            <a:pPr algn="ctr" fontAlgn="auto">
              <a:spcBef>
                <a:spcPts val="0"/>
              </a:spcBef>
              <a:spcAft>
                <a:spcPts val="0"/>
              </a:spcAft>
              <a:defRPr/>
            </a:pPr>
            <a:r>
              <a:rPr lang="en-US" altLang="zh-CN" sz="1400" dirty="0">
                <a:solidFill>
                  <a:schemeClr val="bg1"/>
                </a:solidFill>
                <a:latin typeface="Impact" pitchFamily="34" charset="0"/>
                <a:ea typeface="微软雅黑" pitchFamily="34" charset="-122"/>
              </a:rPr>
              <a:t>04  </a:t>
            </a:r>
            <a:r>
              <a:rPr lang="zh-CN" altLang="en-US" sz="1400" dirty="0">
                <a:solidFill>
                  <a:schemeClr val="bg1"/>
                </a:solidFill>
                <a:latin typeface="微软雅黑" pitchFamily="34" charset="-122"/>
                <a:ea typeface="微软雅黑" pitchFamily="34" charset="-122"/>
              </a:rPr>
              <a:t>各种风险规避</a:t>
            </a:r>
          </a:p>
        </p:txBody>
      </p:sp>
      <p:sp>
        <p:nvSpPr>
          <p:cNvPr id="4" name="TextBox 6"/>
          <p:cNvSpPr txBox="1"/>
          <p:nvPr userDrawn="1"/>
        </p:nvSpPr>
        <p:spPr>
          <a:xfrm>
            <a:off x="290513" y="963613"/>
            <a:ext cx="2843212" cy="215900"/>
          </a:xfrm>
          <a:prstGeom prst="rect">
            <a:avLst/>
          </a:prstGeom>
          <a:noFill/>
        </p:spPr>
        <p:txBody>
          <a:bodyPr lIns="0" tIns="0" rIns="0" bIns="0" anchor="ctr">
            <a:spAutoFit/>
          </a:bodyPr>
          <a:lstStyle/>
          <a:p>
            <a:pPr algn="ctr" fontAlgn="auto">
              <a:spcBef>
                <a:spcPts val="0"/>
              </a:spcBef>
              <a:spcAft>
                <a:spcPts val="0"/>
              </a:spcAft>
              <a:defRPr/>
            </a:pPr>
            <a:r>
              <a:rPr lang="en-US" altLang="zh-CN" sz="1400" dirty="0">
                <a:solidFill>
                  <a:schemeClr val="bg1"/>
                </a:solidFill>
                <a:latin typeface="Impact" pitchFamily="34" charset="0"/>
                <a:ea typeface="微软雅黑" pitchFamily="34" charset="-122"/>
              </a:rPr>
              <a:t>01  </a:t>
            </a:r>
            <a:r>
              <a:rPr lang="zh-CN" altLang="en-US" sz="1400" dirty="0">
                <a:solidFill>
                  <a:schemeClr val="bg1"/>
                </a:solidFill>
                <a:latin typeface="微软雅黑" pitchFamily="34" charset="-122"/>
                <a:ea typeface="微软雅黑" pitchFamily="34" charset="-122"/>
              </a:rPr>
              <a:t>员工关系管理概述</a:t>
            </a:r>
          </a:p>
        </p:txBody>
      </p:sp>
      <p:sp>
        <p:nvSpPr>
          <p:cNvPr id="5" name="TextBox 10"/>
          <p:cNvSpPr txBox="1"/>
          <p:nvPr userDrawn="1"/>
        </p:nvSpPr>
        <p:spPr>
          <a:xfrm>
            <a:off x="3227388" y="963613"/>
            <a:ext cx="2843212" cy="215900"/>
          </a:xfrm>
          <a:prstGeom prst="rect">
            <a:avLst/>
          </a:prstGeom>
          <a:noFill/>
        </p:spPr>
        <p:txBody>
          <a:bodyPr lIns="0" tIns="0" rIns="0" bIns="0" anchor="ctr">
            <a:spAutoFit/>
          </a:bodyPr>
          <a:lstStyle/>
          <a:p>
            <a:pPr algn="ctr" fontAlgn="auto">
              <a:spcBef>
                <a:spcPts val="0"/>
              </a:spcBef>
              <a:spcAft>
                <a:spcPts val="0"/>
              </a:spcAft>
              <a:defRPr/>
            </a:pPr>
            <a:r>
              <a:rPr lang="en-US" altLang="zh-CN" sz="1400" dirty="0">
                <a:solidFill>
                  <a:schemeClr val="bg1"/>
                </a:solidFill>
                <a:latin typeface="Impact" pitchFamily="34" charset="0"/>
                <a:ea typeface="微软雅黑" pitchFamily="34" charset="-122"/>
              </a:rPr>
              <a:t>02  </a:t>
            </a:r>
            <a:r>
              <a:rPr lang="zh-CN" altLang="en-US" sz="1400" dirty="0">
                <a:solidFill>
                  <a:schemeClr val="bg1"/>
                </a:solidFill>
                <a:latin typeface="微软雅黑" pitchFamily="34" charset="-122"/>
                <a:ea typeface="微软雅黑" pitchFamily="34" charset="-122"/>
              </a:rPr>
              <a:t>员工关系管理的误区及原则</a:t>
            </a:r>
          </a:p>
        </p:txBody>
      </p:sp>
      <p:sp>
        <p:nvSpPr>
          <p:cNvPr id="6" name="TextBox 11"/>
          <p:cNvSpPr txBox="1"/>
          <p:nvPr userDrawn="1"/>
        </p:nvSpPr>
        <p:spPr>
          <a:xfrm>
            <a:off x="6164263" y="963613"/>
            <a:ext cx="2843212" cy="215900"/>
          </a:xfrm>
          <a:prstGeom prst="rect">
            <a:avLst/>
          </a:prstGeom>
          <a:noFill/>
        </p:spPr>
        <p:txBody>
          <a:bodyPr lIns="0" tIns="0" rIns="0" bIns="0" anchor="ctr">
            <a:spAutoFit/>
          </a:bodyPr>
          <a:lstStyle/>
          <a:p>
            <a:pPr algn="ctr" fontAlgn="auto">
              <a:spcBef>
                <a:spcPts val="0"/>
              </a:spcBef>
              <a:spcAft>
                <a:spcPts val="0"/>
              </a:spcAft>
              <a:defRPr/>
            </a:pPr>
            <a:r>
              <a:rPr lang="en-US" altLang="zh-CN" sz="1400" dirty="0">
                <a:solidFill>
                  <a:schemeClr val="bg1"/>
                </a:solidFill>
                <a:latin typeface="Impact" pitchFamily="34" charset="0"/>
                <a:ea typeface="微软雅黑" pitchFamily="34" charset="-122"/>
              </a:rPr>
              <a:t>03  </a:t>
            </a:r>
            <a:r>
              <a:rPr lang="zh-CN" altLang="en-US" sz="1400" dirty="0">
                <a:solidFill>
                  <a:schemeClr val="bg1"/>
                </a:solidFill>
                <a:latin typeface="微软雅黑" pitchFamily="34" charset="-122"/>
                <a:ea typeface="微软雅黑" pitchFamily="34" charset="-122"/>
              </a:rPr>
              <a:t>员工关系管理分类阐述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10" name="矩形 9"/>
          <p:cNvSpPr/>
          <p:nvPr userDrawn="1"/>
        </p:nvSpPr>
        <p:spPr>
          <a:xfrm>
            <a:off x="290513" y="822325"/>
            <a:ext cx="2843212" cy="454025"/>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userDrawn="1"/>
        </p:nvSpPr>
        <p:spPr>
          <a:xfrm>
            <a:off x="3227388" y="822325"/>
            <a:ext cx="2843212" cy="454025"/>
          </a:xfrm>
          <a:prstGeom prst="rect">
            <a:avLst/>
          </a:prstGeom>
          <a:solidFill>
            <a:srgbClr val="3B79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userDrawn="1"/>
        </p:nvSpPr>
        <p:spPr>
          <a:xfrm>
            <a:off x="6164263" y="822325"/>
            <a:ext cx="2843212" cy="454025"/>
          </a:xfrm>
          <a:prstGeom prst="rect">
            <a:avLst/>
          </a:prstGeom>
          <a:solidFill>
            <a:srgbClr val="8BAB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12"/>
          <p:cNvSpPr/>
          <p:nvPr userDrawn="1"/>
        </p:nvSpPr>
        <p:spPr>
          <a:xfrm>
            <a:off x="9099550" y="822325"/>
            <a:ext cx="2844800" cy="454025"/>
          </a:xfrm>
          <a:prstGeom prst="rect">
            <a:avLst/>
          </a:prstGeom>
          <a:solidFill>
            <a:srgbClr val="FF85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矩形 41"/>
          <p:cNvSpPr/>
          <p:nvPr userDrawn="1"/>
        </p:nvSpPr>
        <p:spPr>
          <a:xfrm>
            <a:off x="0" y="0"/>
            <a:ext cx="12198350" cy="822325"/>
          </a:xfrm>
          <a:prstGeom prst="rect">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4" name="TextBox 13"/>
          <p:cNvSpPr txBox="1"/>
          <p:nvPr userDrawn="1"/>
        </p:nvSpPr>
        <p:spPr>
          <a:xfrm>
            <a:off x="262661" y="260648"/>
            <a:ext cx="896791" cy="369332"/>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dirty="0">
                <a:solidFill>
                  <a:schemeClr val="tx1">
                    <a:lumMod val="75000"/>
                    <a:lumOff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dirty="0">
              <a:solidFill>
                <a:schemeClr val="tx1">
                  <a:lumMod val="75000"/>
                  <a:lumOff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15" name="直接连接符 14"/>
          <p:cNvCxnSpPr/>
          <p:nvPr userDrawn="1"/>
        </p:nvCxnSpPr>
        <p:spPr>
          <a:xfrm>
            <a:off x="1158875" y="314325"/>
            <a:ext cx="0" cy="26193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userDrawn="1"/>
        </p:nvSpPr>
        <p:spPr>
          <a:xfrm>
            <a:off x="10852150" y="314325"/>
            <a:ext cx="1093788" cy="369888"/>
          </a:xfrm>
          <a:prstGeom prst="rect">
            <a:avLst/>
          </a:prstGeom>
        </p:spPr>
        <p:txBody>
          <a:bodyPr/>
          <a:lstStyle/>
          <a:p>
            <a:pPr algn="ctr" fontAlgn="auto">
              <a:spcBef>
                <a:spcPts val="0"/>
              </a:spcBef>
              <a:spcAft>
                <a:spcPts val="0"/>
              </a:spcAft>
              <a:defRPr/>
            </a:pPr>
            <a:r>
              <a:rPr lang="zh-CN" altLang="en-US" sz="1600" dirty="0">
                <a:solidFill>
                  <a:schemeClr val="tx1">
                    <a:lumMod val="75000"/>
                    <a:lumOff val="25000"/>
                  </a:schemeClr>
                </a:solidFill>
                <a:latin typeface="微软雅黑" pitchFamily="34" charset="-122"/>
                <a:ea typeface="微软雅黑" pitchFamily="34" charset="-122"/>
              </a:rPr>
              <a:t>第 </a:t>
            </a:r>
            <a:fld id="{180B832F-6938-4B3F-9FAF-805DF14FFECB}" type="slidenum">
              <a:rPr lang="zh-CN" altLang="en-US" sz="1600">
                <a:solidFill>
                  <a:schemeClr val="tx1">
                    <a:lumMod val="75000"/>
                    <a:lumOff val="25000"/>
                  </a:schemeClr>
                </a:solidFill>
                <a:latin typeface="+mn-lt"/>
                <a:ea typeface="+mn-ea"/>
              </a:rPr>
              <a:pPr algn="ctr" fontAlgn="auto">
                <a:spcBef>
                  <a:spcPts val="0"/>
                </a:spcBef>
                <a:spcAft>
                  <a:spcPts val="0"/>
                </a:spcAft>
                <a:defRPr/>
              </a:pPr>
              <a:t>‹#›</a:t>
            </a:fld>
            <a:r>
              <a:rPr lang="zh-CN" altLang="en-US" sz="1600" dirty="0">
                <a:solidFill>
                  <a:schemeClr val="tx1">
                    <a:lumMod val="75000"/>
                    <a:lumOff val="25000"/>
                  </a:schemeClr>
                </a:solidFill>
                <a:latin typeface="+mn-lt"/>
                <a:ea typeface="+mn-ea"/>
              </a:rPr>
              <a:t>  </a:t>
            </a:r>
            <a:r>
              <a:rPr lang="zh-CN" altLang="en-US" sz="1600" dirty="0">
                <a:solidFill>
                  <a:schemeClr val="tx1">
                    <a:lumMod val="75000"/>
                    <a:lumOff val="25000"/>
                  </a:schemeClr>
                </a:solidFill>
                <a:latin typeface="微软雅黑" pitchFamily="34" charset="-122"/>
                <a:ea typeface="微软雅黑" pitchFamily="34" charset="-122"/>
              </a:rPr>
              <a:t>页</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6788" y="5373688"/>
            <a:ext cx="10985500" cy="984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8"/>
          <p:cNvSpPr/>
          <p:nvPr/>
        </p:nvSpPr>
        <p:spPr>
          <a:xfrm>
            <a:off x="966788" y="2349500"/>
            <a:ext cx="10985500" cy="5032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723" name="TextBox 6"/>
          <p:cNvSpPr txBox="1">
            <a:spLocks noChangeArrowheads="1"/>
          </p:cNvSpPr>
          <p:nvPr/>
        </p:nvSpPr>
        <p:spPr bwMode="auto">
          <a:xfrm>
            <a:off x="966788" y="2392363"/>
            <a:ext cx="10893425" cy="452437"/>
          </a:xfrm>
          <a:prstGeom prst="rect">
            <a:avLst/>
          </a:prstGeom>
          <a:noFill/>
          <a:ln w="9525">
            <a:noFill/>
            <a:miter lim="800000"/>
            <a:headEnd/>
            <a:tailEnd/>
          </a:ln>
        </p:spPr>
        <p:txBody>
          <a:bodyPr>
            <a:spAutoFit/>
          </a:bodyPr>
          <a:lstStyle/>
          <a:p>
            <a:pPr>
              <a:lnSpc>
                <a:spcPct val="130000"/>
              </a:lnSpc>
            </a:pPr>
            <a:r>
              <a:rPr lang="en-US" altLang="zh-CN" b="1">
                <a:solidFill>
                  <a:schemeClr val="bg1"/>
                </a:solidFill>
                <a:latin typeface="微软雅黑"/>
                <a:ea typeface="微软雅黑"/>
                <a:cs typeface="微软雅黑"/>
              </a:rPr>
              <a:t>2</a:t>
            </a:r>
            <a:r>
              <a:rPr lang="zh-CN" altLang="en-US" b="1">
                <a:solidFill>
                  <a:schemeClr val="bg1"/>
                </a:solidFill>
                <a:latin typeface="微软雅黑"/>
                <a:ea typeface="微软雅黑"/>
                <a:cs typeface="微软雅黑"/>
              </a:rPr>
              <a:t>、缺乏完善的激励约束机制，导致</a:t>
            </a:r>
            <a:r>
              <a:rPr lang="en-US" altLang="zh-CN" b="1">
                <a:solidFill>
                  <a:schemeClr val="bg1"/>
                </a:solidFill>
                <a:latin typeface="微软雅黑"/>
                <a:ea typeface="微软雅黑"/>
                <a:cs typeface="微软雅黑"/>
              </a:rPr>
              <a:t>ERM</a:t>
            </a:r>
            <a:r>
              <a:rPr lang="zh-CN" altLang="en-US" b="1">
                <a:solidFill>
                  <a:schemeClr val="bg1"/>
                </a:solidFill>
                <a:latin typeface="微软雅黑"/>
                <a:ea typeface="微软雅黑"/>
                <a:cs typeface="微软雅黑"/>
              </a:rPr>
              <a:t>根本的缺失。 </a:t>
            </a:r>
            <a:endParaRPr lang="zh-CN" altLang="zh-CN" b="1">
              <a:solidFill>
                <a:schemeClr val="bg1"/>
              </a:solidFill>
              <a:latin typeface="微软雅黑"/>
              <a:ea typeface="微软雅黑"/>
              <a:cs typeface="微软雅黑"/>
            </a:endParaRPr>
          </a:p>
        </p:txBody>
      </p:sp>
      <p:sp>
        <p:nvSpPr>
          <p:cNvPr id="8" name="TextBox 6"/>
          <p:cNvSpPr txBox="1">
            <a:spLocks noChangeArrowheads="1"/>
          </p:cNvSpPr>
          <p:nvPr/>
        </p:nvSpPr>
        <p:spPr bwMode="auto">
          <a:xfrm>
            <a:off x="966788" y="3111500"/>
            <a:ext cx="5492750" cy="2012950"/>
          </a:xfrm>
          <a:prstGeom prst="rect">
            <a:avLst/>
          </a:prstGeom>
          <a:noFill/>
          <a:ln w="9525">
            <a:noFill/>
            <a:miter lim="800000"/>
            <a:headEnd/>
            <a:tailEnd/>
          </a:ln>
        </p:spPr>
        <p:txBody>
          <a:bodyPr>
            <a:spAutoFit/>
          </a:bodyPr>
          <a:lstStyle/>
          <a:p>
            <a:pPr>
              <a:lnSpc>
                <a:spcPct val="130000"/>
              </a:lnSpc>
            </a:pPr>
            <a:r>
              <a:rPr lang="zh-CN" altLang="en-US" sz="1600" b="1">
                <a:solidFill>
                  <a:srgbClr val="3B79CE"/>
                </a:solidFill>
                <a:latin typeface="微软雅黑"/>
                <a:ea typeface="微软雅黑"/>
                <a:cs typeface="微软雅黑"/>
              </a:rPr>
              <a:t>员工关系管理的根本是内部公平</a:t>
            </a:r>
            <a:r>
              <a:rPr lang="zh-CN" altLang="en-US" sz="1600">
                <a:solidFill>
                  <a:srgbClr val="5F5E5C"/>
                </a:solidFill>
                <a:latin typeface="微软雅黑"/>
                <a:ea typeface="微软雅黑"/>
                <a:cs typeface="微软雅黑"/>
              </a:rPr>
              <a:t>，调查显示，</a:t>
            </a:r>
            <a:r>
              <a:rPr lang="zh-CN" altLang="en-US" sz="1600" b="1">
                <a:solidFill>
                  <a:srgbClr val="FF0000"/>
                </a:solidFill>
                <a:latin typeface="微软雅黑"/>
                <a:ea typeface="微软雅黑"/>
                <a:cs typeface="微软雅黑"/>
              </a:rPr>
              <a:t>员工离职的第一原因不是薪酬水平低，而是员工内部的不公平感</a:t>
            </a:r>
            <a:r>
              <a:rPr lang="zh-CN" altLang="en-US" sz="1600">
                <a:solidFill>
                  <a:srgbClr val="5F5E5C"/>
                </a:solidFill>
                <a:latin typeface="微软雅黑"/>
                <a:ea typeface="微软雅黑"/>
                <a:cs typeface="微软雅黑"/>
              </a:rPr>
              <a:t>。内部不公平体现在激励、职业发展、授权等方面。从程序看，过程的不公平比结果的不公平更加突出。所以</a:t>
            </a:r>
            <a:r>
              <a:rPr lang="zh-CN" altLang="en-US" sz="1600" b="1">
                <a:solidFill>
                  <a:srgbClr val="3B79CE"/>
                </a:solidFill>
                <a:latin typeface="微软雅黑"/>
                <a:ea typeface="微软雅黑"/>
                <a:cs typeface="微软雅黑"/>
              </a:rPr>
              <a:t>如何完善激励约束机制，建立科学合理的薪酬制度和晋升机制成为员工关系管理的根本</a:t>
            </a:r>
            <a:r>
              <a:rPr lang="zh-CN" altLang="en-US" sz="1600">
                <a:solidFill>
                  <a:srgbClr val="5F5E5C"/>
                </a:solidFill>
                <a:latin typeface="微软雅黑"/>
                <a:ea typeface="微软雅黑"/>
                <a:cs typeface="微软雅黑"/>
              </a:rPr>
              <a:t>。 </a:t>
            </a:r>
            <a:endParaRPr lang="zh-CN" altLang="zh-CN" sz="1600" b="1">
              <a:solidFill>
                <a:srgbClr val="E67819"/>
              </a:solidFill>
              <a:latin typeface="微软雅黑"/>
              <a:ea typeface="微软雅黑"/>
              <a:cs typeface="微软雅黑"/>
            </a:endParaRPr>
          </a:p>
        </p:txBody>
      </p:sp>
      <p:pic>
        <p:nvPicPr>
          <p:cNvPr id="1027" name="Picture 3" descr="F:\360云盘\02-个人资料\！PPT图片及版面资源\06-PPT精选插图\01-生活\2011070210215465.jpg"/>
          <p:cNvPicPr>
            <a:picLocks noChangeAspect="1" noChangeArrowheads="1"/>
          </p:cNvPicPr>
          <p:nvPr/>
        </p:nvPicPr>
        <p:blipFill>
          <a:blip r:embed="rId2"/>
          <a:srcRect/>
          <a:stretch>
            <a:fillRect/>
          </a:stretch>
        </p:blipFill>
        <p:spPr bwMode="auto">
          <a:xfrm>
            <a:off x="6697663" y="2276475"/>
            <a:ext cx="5149850" cy="3411538"/>
          </a:xfrm>
          <a:prstGeom prst="rect">
            <a:avLst/>
          </a:prstGeom>
          <a:noFill/>
          <a:ln w="28575">
            <a:solidFill>
              <a:schemeClr val="bg1"/>
            </a:solidFill>
          </a:ln>
          <a:effectLst>
            <a:outerShdw blurRad="63500" algn="ctr" rotWithShape="0">
              <a:prstClr val="black">
                <a:alpha val="40000"/>
              </a:prstClr>
            </a:outerShdw>
          </a:effectLst>
          <a:extLst>
            <a:ext uri="{909E8E84-426E-40DD-AFC4-6F175D3DCCD1}"/>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6788" y="5562600"/>
            <a:ext cx="10985500" cy="984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8"/>
          <p:cNvSpPr/>
          <p:nvPr/>
        </p:nvSpPr>
        <p:spPr>
          <a:xfrm>
            <a:off x="966788" y="2349500"/>
            <a:ext cx="10985500" cy="5032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0000"/>
              </a:solidFill>
            </a:endParaRPr>
          </a:p>
        </p:txBody>
      </p:sp>
      <p:sp>
        <p:nvSpPr>
          <p:cNvPr id="31747" name="TextBox 6"/>
          <p:cNvSpPr txBox="1">
            <a:spLocks noChangeArrowheads="1"/>
          </p:cNvSpPr>
          <p:nvPr/>
        </p:nvSpPr>
        <p:spPr bwMode="auto">
          <a:xfrm>
            <a:off x="966788" y="2392363"/>
            <a:ext cx="10893425" cy="417512"/>
          </a:xfrm>
          <a:prstGeom prst="rect">
            <a:avLst/>
          </a:prstGeom>
          <a:noFill/>
          <a:ln w="9525">
            <a:noFill/>
            <a:miter lim="800000"/>
            <a:headEnd/>
            <a:tailEnd/>
          </a:ln>
        </p:spPr>
        <p:txBody>
          <a:bodyPr>
            <a:spAutoFit/>
          </a:bodyPr>
          <a:lstStyle/>
          <a:p>
            <a:pPr>
              <a:lnSpc>
                <a:spcPct val="130000"/>
              </a:lnSpc>
            </a:pPr>
            <a:r>
              <a:rPr lang="en-US" altLang="zh-CN" b="1">
                <a:solidFill>
                  <a:schemeClr val="bg1"/>
                </a:solidFill>
                <a:latin typeface="微软雅黑"/>
                <a:ea typeface="微软雅黑"/>
                <a:cs typeface="微软雅黑"/>
              </a:rPr>
              <a:t>3</a:t>
            </a:r>
            <a:r>
              <a:rPr lang="zh-CN" altLang="en-US" b="1">
                <a:solidFill>
                  <a:schemeClr val="bg1"/>
                </a:solidFill>
                <a:latin typeface="微软雅黑"/>
                <a:ea typeface="微软雅黑"/>
                <a:cs typeface="微软雅黑"/>
              </a:rPr>
              <a:t>、员工关系管理的主体不清晰，直线经理作为员工关系管理的首要责任人的理念没有得到广泛确认。 </a:t>
            </a:r>
            <a:endParaRPr lang="zh-CN" altLang="zh-CN" b="1">
              <a:solidFill>
                <a:schemeClr val="bg1"/>
              </a:solidFill>
              <a:latin typeface="微软雅黑"/>
              <a:ea typeface="微软雅黑"/>
              <a:cs typeface="微软雅黑"/>
            </a:endParaRPr>
          </a:p>
        </p:txBody>
      </p:sp>
      <p:sp>
        <p:nvSpPr>
          <p:cNvPr id="8" name="TextBox 6"/>
          <p:cNvSpPr txBox="1">
            <a:spLocks noChangeArrowheads="1"/>
          </p:cNvSpPr>
          <p:nvPr/>
        </p:nvSpPr>
        <p:spPr bwMode="auto">
          <a:xfrm>
            <a:off x="966788" y="3111500"/>
            <a:ext cx="5780087" cy="2333625"/>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在企业员工关系管理系统中，职能部门负责人和人力资源部门处于连接企业和员工的中心环节。人力资源部是公司员工关系管理的组织部门，</a:t>
            </a:r>
            <a:r>
              <a:rPr lang="zh-CN" altLang="en-US" sz="1600" b="1">
                <a:solidFill>
                  <a:srgbClr val="3B79CE"/>
                </a:solidFill>
                <a:latin typeface="微软雅黑"/>
                <a:ea typeface="微软雅黑"/>
                <a:cs typeface="微软雅黑"/>
              </a:rPr>
              <a:t>广大的直线经理是员工关系管理的首要负责人</a:t>
            </a:r>
            <a:r>
              <a:rPr lang="zh-CN" altLang="en-US" sz="1600">
                <a:solidFill>
                  <a:srgbClr val="5F5E5C"/>
                </a:solidFill>
                <a:latin typeface="微软雅黑"/>
                <a:ea typeface="微软雅黑"/>
                <a:cs typeface="微软雅黑"/>
              </a:rPr>
              <a:t>，他们相互支持和配合，从而保证企业目标的实现。企业内部员工关系或者人力资源管理的最大责任者是董事长或者总经理，</a:t>
            </a:r>
            <a:r>
              <a:rPr lang="zh-CN" altLang="en-US" sz="1600" b="1">
                <a:solidFill>
                  <a:srgbClr val="FF0000"/>
                </a:solidFill>
                <a:latin typeface="微软雅黑"/>
                <a:ea typeface="微软雅黑"/>
                <a:cs typeface="微软雅黑"/>
              </a:rPr>
              <a:t>但是这一观点在很多企业得不到确认，导致企业员工关系管理水平和效果得不到有效的体现</a:t>
            </a:r>
            <a:r>
              <a:rPr lang="zh-CN" altLang="en-US" sz="1600">
                <a:solidFill>
                  <a:srgbClr val="5F5E5C"/>
                </a:solidFill>
                <a:latin typeface="微软雅黑"/>
                <a:ea typeface="微软雅黑"/>
                <a:cs typeface="微软雅黑"/>
              </a:rPr>
              <a:t>。 </a:t>
            </a:r>
            <a:endParaRPr lang="zh-CN" altLang="zh-CN" sz="1600" b="1">
              <a:solidFill>
                <a:srgbClr val="E67819"/>
              </a:solidFill>
              <a:latin typeface="微软雅黑"/>
              <a:ea typeface="微软雅黑"/>
              <a:cs typeface="微软雅黑"/>
            </a:endParaRPr>
          </a:p>
        </p:txBody>
      </p:sp>
      <p:pic>
        <p:nvPicPr>
          <p:cNvPr id="10" name="Picture 2" descr="C:\Documents and Settings\t11318\桌面\Asbestos-Training.jpg"/>
          <p:cNvPicPr>
            <a:picLocks noChangeAspect="1" noChangeArrowheads="1"/>
          </p:cNvPicPr>
          <p:nvPr/>
        </p:nvPicPr>
        <p:blipFill rotWithShape="1">
          <a:blip r:embed="rId2"/>
          <a:srcRect/>
          <a:stretch/>
        </p:blipFill>
        <p:spPr bwMode="auto">
          <a:xfrm>
            <a:off x="6937375" y="3146425"/>
            <a:ext cx="4876800" cy="2717800"/>
          </a:xfrm>
          <a:prstGeom prst="rect">
            <a:avLst/>
          </a:prstGeom>
          <a:noFill/>
          <a:ln w="28575">
            <a:solidFill>
              <a:schemeClr val="bg1"/>
            </a:solidFill>
          </a:ln>
          <a:effectLst>
            <a:outerShdw blurRad="63500" algn="ctr" rotWithShape="0">
              <a:prstClr val="black">
                <a:alpha val="40000"/>
              </a:prstClr>
            </a:outerShdw>
          </a:effectLst>
          <a:extLst>
            <a:ext uri="{909E8E84-426E-40DD-AFC4-6F175D3DCCD1}"/>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6788" y="5562600"/>
            <a:ext cx="10985500" cy="984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8"/>
          <p:cNvSpPr/>
          <p:nvPr/>
        </p:nvSpPr>
        <p:spPr>
          <a:xfrm>
            <a:off x="966788" y="2349500"/>
            <a:ext cx="10985500" cy="5032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771" name="TextBox 6"/>
          <p:cNvSpPr txBox="1">
            <a:spLocks noChangeArrowheads="1"/>
          </p:cNvSpPr>
          <p:nvPr/>
        </p:nvSpPr>
        <p:spPr bwMode="auto">
          <a:xfrm>
            <a:off x="966788" y="2392363"/>
            <a:ext cx="10893425" cy="417512"/>
          </a:xfrm>
          <a:prstGeom prst="rect">
            <a:avLst/>
          </a:prstGeom>
          <a:noFill/>
          <a:ln w="9525">
            <a:noFill/>
            <a:miter lim="800000"/>
            <a:headEnd/>
            <a:tailEnd/>
          </a:ln>
        </p:spPr>
        <p:txBody>
          <a:bodyPr>
            <a:spAutoFit/>
          </a:bodyPr>
          <a:lstStyle/>
          <a:p>
            <a:pPr>
              <a:lnSpc>
                <a:spcPct val="130000"/>
              </a:lnSpc>
            </a:pPr>
            <a:r>
              <a:rPr lang="en-US" altLang="zh-CN" b="1">
                <a:solidFill>
                  <a:schemeClr val="bg1"/>
                </a:solidFill>
                <a:latin typeface="微软雅黑"/>
                <a:ea typeface="微软雅黑"/>
                <a:cs typeface="微软雅黑"/>
              </a:rPr>
              <a:t>4</a:t>
            </a:r>
            <a:r>
              <a:rPr lang="zh-CN" altLang="en-US" b="1">
                <a:solidFill>
                  <a:schemeClr val="bg1"/>
                </a:solidFill>
                <a:latin typeface="微软雅黑"/>
                <a:ea typeface="微软雅黑"/>
                <a:cs typeface="微软雅黑"/>
              </a:rPr>
              <a:t>、员工需求的实现程度不高，作为员工关系管理核心的心理契约总体失效。 </a:t>
            </a:r>
            <a:endParaRPr lang="zh-CN" altLang="zh-CN" b="1">
              <a:solidFill>
                <a:schemeClr val="bg1"/>
              </a:solidFill>
              <a:latin typeface="微软雅黑"/>
              <a:ea typeface="微软雅黑"/>
              <a:cs typeface="微软雅黑"/>
            </a:endParaRPr>
          </a:p>
        </p:txBody>
      </p:sp>
      <p:sp>
        <p:nvSpPr>
          <p:cNvPr id="8" name="TextBox 6"/>
          <p:cNvSpPr txBox="1">
            <a:spLocks noChangeArrowheads="1"/>
          </p:cNvSpPr>
          <p:nvPr/>
        </p:nvSpPr>
        <p:spPr bwMode="auto">
          <a:xfrm>
            <a:off x="966788" y="3111500"/>
            <a:ext cx="5276850" cy="1693863"/>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目前企业对于合同、协议等契约比较重视，</a:t>
            </a:r>
            <a:r>
              <a:rPr lang="zh-CN" altLang="en-US" sz="1600" b="1">
                <a:solidFill>
                  <a:srgbClr val="FF0000"/>
                </a:solidFill>
                <a:latin typeface="微软雅黑"/>
                <a:ea typeface="微软雅黑"/>
                <a:cs typeface="微软雅黑"/>
              </a:rPr>
              <a:t>却普遍忽视了心理契约</a:t>
            </a:r>
            <a:r>
              <a:rPr lang="zh-CN" altLang="en-US" sz="1600">
                <a:solidFill>
                  <a:srgbClr val="5F5E5C"/>
                </a:solidFill>
                <a:latin typeface="微软雅黑"/>
                <a:ea typeface="微软雅黑"/>
                <a:cs typeface="微软雅黑"/>
              </a:rPr>
              <a:t>，企业没有清楚地了解每个员工的需求和发展愿望，并尽量予以满足；也没有对员工的需求进行适当的引导，导致员工需求期望的实现程度不高；</a:t>
            </a:r>
            <a:r>
              <a:rPr lang="zh-CN" altLang="en-US" sz="1600" b="1">
                <a:solidFill>
                  <a:srgbClr val="FF0000"/>
                </a:solidFill>
                <a:latin typeface="微软雅黑"/>
                <a:ea typeface="微软雅黑"/>
                <a:cs typeface="微软雅黑"/>
              </a:rPr>
              <a:t>老板和员工心理定位差距较大</a:t>
            </a:r>
            <a:r>
              <a:rPr lang="zh-CN" altLang="en-US" sz="1600">
                <a:solidFill>
                  <a:srgbClr val="5F5E5C"/>
                </a:solidFill>
                <a:latin typeface="微软雅黑"/>
                <a:ea typeface="微软雅黑"/>
                <a:cs typeface="微软雅黑"/>
              </a:rPr>
              <a:t>，双方的满意度都较低。</a:t>
            </a:r>
            <a:endParaRPr lang="zh-CN" altLang="zh-CN" sz="1600" b="1">
              <a:solidFill>
                <a:srgbClr val="E67819"/>
              </a:solidFill>
              <a:latin typeface="微软雅黑"/>
              <a:ea typeface="微软雅黑"/>
              <a:cs typeface="微软雅黑"/>
            </a:endParaRPr>
          </a:p>
        </p:txBody>
      </p:sp>
      <p:pic>
        <p:nvPicPr>
          <p:cNvPr id="13" name="图片 12"/>
          <p:cNvPicPr>
            <a:picLocks noChangeAspect="1"/>
          </p:cNvPicPr>
          <p:nvPr/>
        </p:nvPicPr>
        <p:blipFill rotWithShape="1">
          <a:blip r:embed="rId2"/>
          <a:srcRect/>
          <a:stretch/>
        </p:blipFill>
        <p:spPr>
          <a:xfrm>
            <a:off x="6386513" y="3068638"/>
            <a:ext cx="5427662" cy="2994025"/>
          </a:xfrm>
          <a:prstGeom prst="rect">
            <a:avLst/>
          </a:prstGeom>
          <a:ln w="28575">
            <a:solidFill>
              <a:schemeClr val="bg1"/>
            </a:solidFill>
          </a:ln>
          <a:effectLst>
            <a:outerShdw blurRad="50800" dist="38100" dir="2700000" algn="tl" rotWithShape="0">
              <a:prstClr val="black">
                <a:alpha val="40000"/>
              </a:prst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966788" y="5562600"/>
            <a:ext cx="10985500" cy="98425"/>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矩形 26"/>
          <p:cNvSpPr/>
          <p:nvPr/>
        </p:nvSpPr>
        <p:spPr>
          <a:xfrm>
            <a:off x="966788" y="2349500"/>
            <a:ext cx="10985500" cy="503238"/>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0000"/>
              </a:solidFill>
            </a:endParaRPr>
          </a:p>
        </p:txBody>
      </p:sp>
      <p:sp>
        <p:nvSpPr>
          <p:cNvPr id="33795" name="TextBox 27"/>
          <p:cNvSpPr txBox="1">
            <a:spLocks noChangeArrowheads="1"/>
          </p:cNvSpPr>
          <p:nvPr/>
        </p:nvSpPr>
        <p:spPr bwMode="auto">
          <a:xfrm>
            <a:off x="966788" y="2392363"/>
            <a:ext cx="10893425" cy="417512"/>
          </a:xfrm>
          <a:prstGeom prst="rect">
            <a:avLst/>
          </a:prstGeom>
          <a:noFill/>
          <a:ln w="9525">
            <a:noFill/>
            <a:miter lim="800000"/>
            <a:headEnd/>
            <a:tailEnd/>
          </a:ln>
        </p:spPr>
        <p:txBody>
          <a:bodyPr>
            <a:spAutoFit/>
          </a:bodyPr>
          <a:lstStyle/>
          <a:p>
            <a:pPr>
              <a:lnSpc>
                <a:spcPct val="130000"/>
              </a:lnSpc>
            </a:pPr>
            <a:r>
              <a:rPr lang="zh-CN" altLang="en-US" b="1">
                <a:solidFill>
                  <a:schemeClr val="bg1"/>
                </a:solidFill>
                <a:latin typeface="微软雅黑"/>
                <a:ea typeface="微软雅黑"/>
                <a:cs typeface="微软雅黑"/>
              </a:rPr>
              <a:t> </a:t>
            </a:r>
            <a:r>
              <a:rPr lang="en-US" altLang="zh-CN" b="1">
                <a:solidFill>
                  <a:schemeClr val="bg1"/>
                </a:solidFill>
                <a:latin typeface="微软雅黑"/>
                <a:ea typeface="微软雅黑"/>
                <a:cs typeface="微软雅黑"/>
              </a:rPr>
              <a:t>1</a:t>
            </a:r>
            <a:r>
              <a:rPr lang="zh-CN" altLang="en-US" b="1">
                <a:solidFill>
                  <a:schemeClr val="bg1"/>
                </a:solidFill>
                <a:latin typeface="微软雅黑"/>
                <a:ea typeface="微软雅黑"/>
                <a:cs typeface="微软雅黑"/>
              </a:rPr>
              <a:t>、员工关系管理的起点是让员工认同企业的愿景。</a:t>
            </a:r>
            <a:endParaRPr lang="zh-CN" altLang="zh-CN" b="1">
              <a:solidFill>
                <a:schemeClr val="bg1"/>
              </a:solidFill>
              <a:latin typeface="微软雅黑"/>
              <a:ea typeface="微软雅黑"/>
              <a:cs typeface="微软雅黑"/>
            </a:endParaRPr>
          </a:p>
        </p:txBody>
      </p:sp>
      <p:sp>
        <p:nvSpPr>
          <p:cNvPr id="29" name="TextBox 6"/>
          <p:cNvSpPr txBox="1">
            <a:spLocks noChangeArrowheads="1"/>
          </p:cNvSpPr>
          <p:nvPr/>
        </p:nvSpPr>
        <p:spPr bwMode="auto">
          <a:xfrm>
            <a:off x="966788" y="3111500"/>
            <a:ext cx="5276850" cy="2333625"/>
          </a:xfrm>
          <a:prstGeom prst="rect">
            <a:avLst/>
          </a:prstGeom>
          <a:noFill/>
          <a:ln w="9525">
            <a:noFill/>
            <a:miter lim="800000"/>
            <a:headEnd/>
            <a:tailEnd/>
          </a:ln>
        </p:spPr>
        <p:txBody>
          <a:bodyPr>
            <a:spAutoFit/>
          </a:bodyPr>
          <a:lstStyle/>
          <a:p>
            <a:pPr>
              <a:lnSpc>
                <a:spcPct val="130000"/>
              </a:lnSpc>
            </a:pPr>
            <a:r>
              <a:rPr lang="zh-CN" altLang="en-US" sz="1600" b="1">
                <a:solidFill>
                  <a:srgbClr val="3B79CE"/>
                </a:solidFill>
                <a:latin typeface="微软雅黑"/>
                <a:ea typeface="微软雅黑"/>
                <a:cs typeface="微软雅黑"/>
              </a:rPr>
              <a:t>企业所有利益相关者的利益都是通过企业共同愿景的实现来达成的</a:t>
            </a:r>
            <a:r>
              <a:rPr lang="zh-CN" altLang="en-US" sz="1600">
                <a:solidFill>
                  <a:srgbClr val="5F5E5C"/>
                </a:solidFill>
                <a:latin typeface="微软雅黑"/>
                <a:ea typeface="微软雅黑"/>
                <a:cs typeface="微软雅黑"/>
              </a:rPr>
              <a:t>。因此，员工关系管理的起点是让员工认同企业的愿景。没有共同的愿景，缺乏共同的信念，就没有利益相关的前提。但凡优秀的企业，都是通过确立共同的愿景，整合各类资源，当然包括人力资源，牵引整个组织不断发展和壮大，牵引成员通过组织目标的实现，实现个体的目标。</a:t>
            </a:r>
            <a:endParaRPr lang="zh-CN" altLang="zh-CN" sz="1600" b="1">
              <a:solidFill>
                <a:srgbClr val="E67819"/>
              </a:solidFill>
              <a:latin typeface="微软雅黑"/>
              <a:ea typeface="微软雅黑"/>
              <a:cs typeface="微软雅黑"/>
            </a:endParaRPr>
          </a:p>
        </p:txBody>
      </p:sp>
      <p:pic>
        <p:nvPicPr>
          <p:cNvPr id="32" name="Picture 2" descr="F:\360云盘\02-个人资料\！PPT图片及版面资源\06-PPT精选插图\02-商务\189112-12052513421928.jpg"/>
          <p:cNvPicPr>
            <a:picLocks noChangeAspect="1" noChangeArrowheads="1"/>
          </p:cNvPicPr>
          <p:nvPr/>
        </p:nvPicPr>
        <p:blipFill>
          <a:blip r:embed="rId2"/>
          <a:srcRect/>
          <a:stretch>
            <a:fillRect/>
          </a:stretch>
        </p:blipFill>
        <p:spPr bwMode="auto">
          <a:xfrm>
            <a:off x="6403975" y="2205038"/>
            <a:ext cx="5410200" cy="3608387"/>
          </a:xfrm>
          <a:prstGeom prst="rect">
            <a:avLst/>
          </a:prstGeom>
          <a:noFill/>
          <a:ln w="28575">
            <a:solidFill>
              <a:schemeClr val="bg1"/>
            </a:solidFill>
          </a:ln>
          <a:effectLst>
            <a:outerShdw blurRad="63500" algn="ctr" rotWithShape="0">
              <a:prstClr val="black">
                <a:alpha val="40000"/>
              </a:prstClr>
            </a:outerShdw>
          </a:effectLst>
          <a:extLst>
            <a:ext uri="{909E8E84-426E-40DD-AFC4-6F175D3DCCD1}"/>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966788" y="5562600"/>
            <a:ext cx="10985500" cy="98425"/>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矩形 26"/>
          <p:cNvSpPr/>
          <p:nvPr/>
        </p:nvSpPr>
        <p:spPr>
          <a:xfrm>
            <a:off x="966788" y="2349500"/>
            <a:ext cx="10985500" cy="503238"/>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0000"/>
              </a:solidFill>
            </a:endParaRPr>
          </a:p>
        </p:txBody>
      </p:sp>
      <p:sp>
        <p:nvSpPr>
          <p:cNvPr id="34819" name="TextBox 27"/>
          <p:cNvSpPr txBox="1">
            <a:spLocks noChangeArrowheads="1"/>
          </p:cNvSpPr>
          <p:nvPr/>
        </p:nvSpPr>
        <p:spPr bwMode="auto">
          <a:xfrm>
            <a:off x="966788" y="2392363"/>
            <a:ext cx="10893425" cy="417512"/>
          </a:xfrm>
          <a:prstGeom prst="rect">
            <a:avLst/>
          </a:prstGeom>
          <a:noFill/>
          <a:ln w="9525">
            <a:noFill/>
            <a:miter lim="800000"/>
            <a:headEnd/>
            <a:tailEnd/>
          </a:ln>
        </p:spPr>
        <p:txBody>
          <a:bodyPr>
            <a:spAutoFit/>
          </a:bodyPr>
          <a:lstStyle/>
          <a:p>
            <a:pPr>
              <a:lnSpc>
                <a:spcPct val="130000"/>
              </a:lnSpc>
            </a:pPr>
            <a:r>
              <a:rPr lang="en-US" altLang="zh-CN" b="1">
                <a:solidFill>
                  <a:schemeClr val="bg1"/>
                </a:solidFill>
                <a:latin typeface="微软雅黑"/>
                <a:ea typeface="微软雅黑"/>
                <a:cs typeface="微软雅黑"/>
              </a:rPr>
              <a:t>2</a:t>
            </a:r>
            <a:r>
              <a:rPr lang="zh-CN" altLang="en-US" b="1">
                <a:solidFill>
                  <a:schemeClr val="bg1"/>
                </a:solidFill>
                <a:latin typeface="微软雅黑"/>
                <a:ea typeface="微软雅黑"/>
                <a:cs typeface="微软雅黑"/>
              </a:rPr>
              <a:t>、完善激励约束机制是员工关系管理的根本。</a:t>
            </a:r>
            <a:endParaRPr lang="zh-CN" altLang="zh-CN" b="1">
              <a:solidFill>
                <a:schemeClr val="bg1"/>
              </a:solidFill>
              <a:latin typeface="微软雅黑"/>
              <a:ea typeface="微软雅黑"/>
              <a:cs typeface="微软雅黑"/>
            </a:endParaRPr>
          </a:p>
        </p:txBody>
      </p:sp>
      <p:sp>
        <p:nvSpPr>
          <p:cNvPr id="29" name="TextBox 6"/>
          <p:cNvSpPr txBox="1">
            <a:spLocks noChangeArrowheads="1"/>
          </p:cNvSpPr>
          <p:nvPr/>
        </p:nvSpPr>
        <p:spPr bwMode="auto">
          <a:xfrm>
            <a:off x="966788" y="3111500"/>
            <a:ext cx="5276850" cy="1693863"/>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企业的生存与发展是多种利益相关者共赢的结果。</a:t>
            </a:r>
            <a:r>
              <a:rPr lang="zh-CN" altLang="en-US" sz="1600" b="1">
                <a:solidFill>
                  <a:srgbClr val="3B79CE"/>
                </a:solidFill>
                <a:latin typeface="微软雅黑"/>
                <a:ea typeface="微软雅黑"/>
                <a:cs typeface="微软雅黑"/>
              </a:rPr>
              <a:t>因此，建立企业与员工同生存、共发展的命运共同体，是处理员工关系的根本出发点。</a:t>
            </a:r>
            <a:r>
              <a:rPr lang="zh-CN" altLang="en-US" sz="1600">
                <a:solidFill>
                  <a:srgbClr val="5F5E5C"/>
                </a:solidFill>
                <a:latin typeface="微软雅黑"/>
                <a:ea typeface="微软雅黑"/>
                <a:cs typeface="微软雅黑"/>
              </a:rPr>
              <a:t>如何完善激励约束机制，建立科学合理的薪酬制度包括晋升机制等，合理利用利益关系就成了员工关系管理的根本。</a:t>
            </a:r>
            <a:endParaRPr lang="zh-CN" altLang="zh-CN" sz="1600" b="1">
              <a:solidFill>
                <a:srgbClr val="E67819"/>
              </a:solidFill>
              <a:latin typeface="微软雅黑"/>
              <a:ea typeface="微软雅黑"/>
              <a:cs typeface="微软雅黑"/>
            </a:endParaRPr>
          </a:p>
        </p:txBody>
      </p:sp>
      <p:pic>
        <p:nvPicPr>
          <p:cNvPr id="8" name="Picture 2" descr="F:\360云盘\02-个人资料\！PPT图片及版面资源\06-PPT精选插图\02-商务\6309-120415102S619.jpg"/>
          <p:cNvPicPr>
            <a:picLocks noChangeAspect="1" noChangeArrowheads="1"/>
          </p:cNvPicPr>
          <p:nvPr/>
        </p:nvPicPr>
        <p:blipFill>
          <a:blip r:embed="rId2"/>
          <a:srcRect/>
          <a:stretch>
            <a:fillRect/>
          </a:stretch>
        </p:blipFill>
        <p:spPr bwMode="auto">
          <a:xfrm>
            <a:off x="6405563" y="2230438"/>
            <a:ext cx="5408612" cy="3606800"/>
          </a:xfrm>
          <a:prstGeom prst="rect">
            <a:avLst/>
          </a:prstGeom>
          <a:noFill/>
          <a:ln w="28575">
            <a:solidFill>
              <a:schemeClr val="bg1"/>
            </a:solidFill>
          </a:ln>
          <a:effectLst>
            <a:outerShdw blurRad="63500" algn="ctr" rotWithShape="0">
              <a:prstClr val="black">
                <a:alpha val="40000"/>
              </a:prstClr>
            </a:outerShdw>
          </a:effectLst>
          <a:extLst>
            <a:ext uri="{909E8E84-426E-40DD-AFC4-6F175D3DCCD1}"/>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966788" y="5876925"/>
            <a:ext cx="10985500" cy="100013"/>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矩形 26"/>
          <p:cNvSpPr/>
          <p:nvPr/>
        </p:nvSpPr>
        <p:spPr>
          <a:xfrm>
            <a:off x="966788" y="2349500"/>
            <a:ext cx="10985500" cy="503238"/>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0000"/>
              </a:solidFill>
            </a:endParaRPr>
          </a:p>
        </p:txBody>
      </p:sp>
      <p:sp>
        <p:nvSpPr>
          <p:cNvPr id="35843" name="TextBox 27"/>
          <p:cNvSpPr txBox="1">
            <a:spLocks noChangeArrowheads="1"/>
          </p:cNvSpPr>
          <p:nvPr/>
        </p:nvSpPr>
        <p:spPr bwMode="auto">
          <a:xfrm>
            <a:off x="966788" y="2392363"/>
            <a:ext cx="10893425" cy="417512"/>
          </a:xfrm>
          <a:prstGeom prst="rect">
            <a:avLst/>
          </a:prstGeom>
          <a:noFill/>
          <a:ln w="9525">
            <a:noFill/>
            <a:miter lim="800000"/>
            <a:headEnd/>
            <a:tailEnd/>
          </a:ln>
        </p:spPr>
        <p:txBody>
          <a:bodyPr>
            <a:spAutoFit/>
          </a:bodyPr>
          <a:lstStyle/>
          <a:p>
            <a:pPr>
              <a:lnSpc>
                <a:spcPct val="130000"/>
              </a:lnSpc>
            </a:pPr>
            <a:r>
              <a:rPr lang="en-US" altLang="zh-CN" b="1">
                <a:solidFill>
                  <a:schemeClr val="bg1"/>
                </a:solidFill>
                <a:latin typeface="微软雅黑"/>
                <a:ea typeface="微软雅黑"/>
                <a:cs typeface="微软雅黑"/>
              </a:rPr>
              <a:t>3</a:t>
            </a:r>
            <a:r>
              <a:rPr lang="zh-CN" altLang="en-US" b="1">
                <a:solidFill>
                  <a:schemeClr val="bg1"/>
                </a:solidFill>
                <a:latin typeface="微软雅黑"/>
                <a:ea typeface="微软雅黑"/>
                <a:cs typeface="微软雅黑"/>
              </a:rPr>
              <a:t>、职能部门负责人和人力资源部门是员工关系管理的首要责任人。 </a:t>
            </a:r>
            <a:endParaRPr lang="zh-CN" altLang="zh-CN" b="1">
              <a:solidFill>
                <a:schemeClr val="bg1"/>
              </a:solidFill>
              <a:latin typeface="微软雅黑"/>
              <a:ea typeface="微软雅黑"/>
              <a:cs typeface="微软雅黑"/>
            </a:endParaRPr>
          </a:p>
        </p:txBody>
      </p:sp>
      <p:sp>
        <p:nvSpPr>
          <p:cNvPr id="29" name="TextBox 6"/>
          <p:cNvSpPr txBox="1">
            <a:spLocks noChangeArrowheads="1"/>
          </p:cNvSpPr>
          <p:nvPr/>
        </p:nvSpPr>
        <p:spPr bwMode="auto">
          <a:xfrm>
            <a:off x="966788" y="3068638"/>
            <a:ext cx="5853112" cy="2652712"/>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在企业员工关系管理系统中，职能部门负责人和人力资源部门处于连接企业和员工的中心环节。他们相互支持和配合，通过各种方式，一方面协调企业利益和员工需求之间的矛盾，提高组织的活力和产出效率；另一方面他们通过协调员工之间的关系，提高组织的凝聚力，从而保证企业目标的实现。因此，</a:t>
            </a:r>
            <a:r>
              <a:rPr lang="zh-CN" altLang="en-US" sz="1600" b="1">
                <a:solidFill>
                  <a:srgbClr val="3B79CE"/>
                </a:solidFill>
                <a:latin typeface="微软雅黑"/>
                <a:ea typeface="微软雅黑"/>
                <a:cs typeface="微软雅黑"/>
              </a:rPr>
              <a:t>职能部门负责人和人力资源部门是员工关系管理的关键，是实施员工关系管理的首要责任人，他们的工作方式和效果，是企业员工关系管理水平和效果的直接体现</a:t>
            </a:r>
            <a:r>
              <a:rPr lang="zh-CN" altLang="en-US" sz="1600">
                <a:solidFill>
                  <a:srgbClr val="5F5E5C"/>
                </a:solidFill>
                <a:latin typeface="微软雅黑"/>
                <a:ea typeface="微软雅黑"/>
                <a:cs typeface="微软雅黑"/>
              </a:rPr>
              <a:t>。</a:t>
            </a:r>
            <a:endParaRPr lang="zh-CN" altLang="zh-CN" sz="1600" b="1">
              <a:solidFill>
                <a:srgbClr val="E67819"/>
              </a:solidFill>
              <a:latin typeface="微软雅黑"/>
              <a:ea typeface="微软雅黑"/>
              <a:cs typeface="微软雅黑"/>
            </a:endParaRPr>
          </a:p>
        </p:txBody>
      </p:sp>
      <p:pic>
        <p:nvPicPr>
          <p:cNvPr id="7" name="Picture 2" descr="F:\360云盘\02-个人资料\！PPT图片及版面资源\06-PPT精选插图\03-人物\235111-13010GI53341.jpg"/>
          <p:cNvPicPr>
            <a:picLocks noChangeAspect="1" noChangeArrowheads="1"/>
          </p:cNvPicPr>
          <p:nvPr/>
        </p:nvPicPr>
        <p:blipFill rotWithShape="1">
          <a:blip r:embed="rId2"/>
          <a:srcRect/>
          <a:stretch/>
        </p:blipFill>
        <p:spPr bwMode="auto">
          <a:xfrm>
            <a:off x="6819900" y="3111500"/>
            <a:ext cx="4994275" cy="3125788"/>
          </a:xfrm>
          <a:prstGeom prst="rect">
            <a:avLst/>
          </a:prstGeom>
          <a:noFill/>
          <a:ln w="28575">
            <a:solidFill>
              <a:schemeClr val="bg1"/>
            </a:solidFill>
          </a:ln>
          <a:effectLst>
            <a:outerShdw blurRad="63500" algn="ctr" rotWithShape="0">
              <a:prstClr val="black">
                <a:alpha val="40000"/>
              </a:prstClr>
            </a:outerShdw>
          </a:effectLst>
          <a:extLst>
            <a:ext uri="{909E8E84-426E-40DD-AFC4-6F175D3DCCD1}"/>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966788" y="5562600"/>
            <a:ext cx="10985500" cy="98425"/>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矩形 26"/>
          <p:cNvSpPr/>
          <p:nvPr/>
        </p:nvSpPr>
        <p:spPr>
          <a:xfrm>
            <a:off x="966788" y="2349500"/>
            <a:ext cx="10985500" cy="503238"/>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0000"/>
              </a:solidFill>
            </a:endParaRPr>
          </a:p>
        </p:txBody>
      </p:sp>
      <p:sp>
        <p:nvSpPr>
          <p:cNvPr id="36867" name="TextBox 27"/>
          <p:cNvSpPr txBox="1">
            <a:spLocks noChangeArrowheads="1"/>
          </p:cNvSpPr>
          <p:nvPr/>
        </p:nvSpPr>
        <p:spPr bwMode="auto">
          <a:xfrm>
            <a:off x="966788" y="2392363"/>
            <a:ext cx="10893425" cy="417512"/>
          </a:xfrm>
          <a:prstGeom prst="rect">
            <a:avLst/>
          </a:prstGeom>
          <a:noFill/>
          <a:ln w="9525">
            <a:noFill/>
            <a:miter lim="800000"/>
            <a:headEnd/>
            <a:tailEnd/>
          </a:ln>
        </p:spPr>
        <p:txBody>
          <a:bodyPr>
            <a:spAutoFit/>
          </a:bodyPr>
          <a:lstStyle/>
          <a:p>
            <a:pPr>
              <a:lnSpc>
                <a:spcPct val="130000"/>
              </a:lnSpc>
            </a:pPr>
            <a:r>
              <a:rPr lang="en-US" altLang="zh-CN" b="1">
                <a:solidFill>
                  <a:schemeClr val="bg1"/>
                </a:solidFill>
                <a:latin typeface="微软雅黑"/>
                <a:ea typeface="微软雅黑"/>
                <a:cs typeface="微软雅黑"/>
              </a:rPr>
              <a:t>4</a:t>
            </a:r>
            <a:r>
              <a:rPr lang="zh-CN" altLang="en-US" b="1">
                <a:solidFill>
                  <a:schemeClr val="bg1"/>
                </a:solidFill>
                <a:latin typeface="微软雅黑"/>
                <a:ea typeface="微软雅黑"/>
                <a:cs typeface="微软雅黑"/>
              </a:rPr>
              <a:t>、心理契约是员工关系管理的核心部分。</a:t>
            </a:r>
            <a:endParaRPr lang="zh-CN" altLang="zh-CN" b="1">
              <a:solidFill>
                <a:schemeClr val="bg1"/>
              </a:solidFill>
              <a:latin typeface="微软雅黑"/>
              <a:ea typeface="微软雅黑"/>
              <a:cs typeface="微软雅黑"/>
            </a:endParaRPr>
          </a:p>
        </p:txBody>
      </p:sp>
      <p:sp>
        <p:nvSpPr>
          <p:cNvPr id="29" name="TextBox 6"/>
          <p:cNvSpPr txBox="1">
            <a:spLocks noChangeArrowheads="1"/>
          </p:cNvSpPr>
          <p:nvPr/>
        </p:nvSpPr>
        <p:spPr bwMode="auto">
          <a:xfrm>
            <a:off x="966788" y="3111500"/>
            <a:ext cx="5276850" cy="1693863"/>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上个世纪</a:t>
            </a:r>
            <a:r>
              <a:rPr lang="en-US" altLang="zh-CN" sz="1600">
                <a:solidFill>
                  <a:srgbClr val="5F5E5C"/>
                </a:solidFill>
                <a:latin typeface="微软雅黑"/>
                <a:ea typeface="微软雅黑"/>
                <a:cs typeface="微软雅黑"/>
              </a:rPr>
              <a:t>70</a:t>
            </a:r>
            <a:r>
              <a:rPr lang="zh-CN" altLang="en-US" sz="1600">
                <a:solidFill>
                  <a:srgbClr val="5F5E5C"/>
                </a:solidFill>
                <a:latin typeface="微软雅黑"/>
                <a:ea typeface="微软雅黑"/>
                <a:cs typeface="微软雅黑"/>
              </a:rPr>
              <a:t>年代，美国心理学家施恩提出了心理契约的概念。虽然心理契约不是有形的，但却发挥着有形契约的作用。</a:t>
            </a:r>
            <a:r>
              <a:rPr lang="zh-CN" altLang="en-US" sz="1600" b="1">
                <a:solidFill>
                  <a:srgbClr val="3B79CE"/>
                </a:solidFill>
                <a:latin typeface="微软雅黑"/>
                <a:ea typeface="微软雅黑"/>
                <a:cs typeface="微软雅黑"/>
              </a:rPr>
              <a:t>企业清楚地了解每个员工的需求和发展愿望，并尽量予以满足；而员工也为企业的发展全力奉献，因为他们相信企业能满足他们的需求与愿望</a:t>
            </a:r>
            <a:r>
              <a:rPr lang="zh-CN" altLang="en-US" sz="1600">
                <a:solidFill>
                  <a:srgbClr val="5F5E5C"/>
                </a:solidFill>
                <a:latin typeface="微软雅黑"/>
                <a:ea typeface="微软雅黑"/>
                <a:cs typeface="微软雅黑"/>
              </a:rPr>
              <a:t>。</a:t>
            </a:r>
            <a:endParaRPr lang="zh-CN" altLang="zh-CN" sz="1600" b="1">
              <a:solidFill>
                <a:srgbClr val="E67819"/>
              </a:solidFill>
              <a:latin typeface="微软雅黑"/>
              <a:ea typeface="微软雅黑"/>
              <a:cs typeface="微软雅黑"/>
            </a:endParaRPr>
          </a:p>
        </p:txBody>
      </p:sp>
      <p:pic>
        <p:nvPicPr>
          <p:cNvPr id="9" name="Picture 2" descr="F:\360云盘\02-个人资料\！PPT图片及版面资源\06-PPT精选插图\03-人物\201814-120F621291166.jpg"/>
          <p:cNvPicPr>
            <a:picLocks noChangeAspect="1" noChangeArrowheads="1"/>
          </p:cNvPicPr>
          <p:nvPr/>
        </p:nvPicPr>
        <p:blipFill>
          <a:blip r:embed="rId2"/>
          <a:srcRect/>
          <a:stretch>
            <a:fillRect/>
          </a:stretch>
        </p:blipFill>
        <p:spPr bwMode="auto">
          <a:xfrm>
            <a:off x="6413500" y="2251075"/>
            <a:ext cx="5400675" cy="3586163"/>
          </a:xfrm>
          <a:prstGeom prst="rect">
            <a:avLst/>
          </a:prstGeom>
          <a:noFill/>
          <a:ln w="28575">
            <a:solidFill>
              <a:schemeClr val="bg1"/>
            </a:solidFill>
          </a:ln>
          <a:effectLst>
            <a:outerShdw blurRad="63500" algn="ctr" rotWithShape="0">
              <a:prstClr val="black">
                <a:alpha val="40000"/>
              </a:prstClr>
            </a:outerShdw>
          </a:effectLst>
          <a:extLst>
            <a:ext uri="{909E8E84-426E-40DD-AFC4-6F175D3DCCD1}"/>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8" name="组合 1"/>
          <p:cNvGrpSpPr>
            <a:grpSpLocks/>
          </p:cNvGrpSpPr>
          <p:nvPr/>
        </p:nvGrpSpPr>
        <p:grpSpPr bwMode="auto">
          <a:xfrm>
            <a:off x="6675438" y="1966913"/>
            <a:ext cx="4968875" cy="3597275"/>
            <a:chOff x="1561083" y="1916832"/>
            <a:chExt cx="4968552" cy="3596673"/>
          </a:xfrm>
        </p:grpSpPr>
        <p:graphicFrame>
          <p:nvGraphicFramePr>
            <p:cNvPr id="37897" name="图表 2"/>
            <p:cNvGraphicFramePr>
              <a:graphicFrameLocks/>
            </p:cNvGraphicFramePr>
            <p:nvPr/>
          </p:nvGraphicFramePr>
          <p:xfrm>
            <a:off x="1561083" y="1916832"/>
            <a:ext cx="4968552" cy="3596673"/>
          </p:xfrm>
          <a:graphic>
            <a:graphicData uri="http://schemas.openxmlformats.org/presentationml/2006/ole">
              <p:oleObj spid="_x0000_s37897" r:id="rId3" imgW="4968671" imgH="3596952" progId="Excel.Chart.8">
                <p:embed/>
              </p:oleObj>
            </a:graphicData>
          </a:graphic>
        </p:graphicFrame>
        <p:cxnSp>
          <p:nvCxnSpPr>
            <p:cNvPr id="6" name="直接连接符 5"/>
            <p:cNvCxnSpPr/>
            <p:nvPr/>
          </p:nvCxnSpPr>
          <p:spPr>
            <a:xfrm flipV="1">
              <a:off x="2510346" y="4508785"/>
              <a:ext cx="490505" cy="387285"/>
            </a:xfrm>
            <a:prstGeom prst="line">
              <a:avLst/>
            </a:prstGeom>
            <a:ln w="28575">
              <a:solidFill>
                <a:srgbClr val="8BAB00"/>
              </a:solidFill>
            </a:ln>
          </p:spPr>
          <p:style>
            <a:lnRef idx="1">
              <a:schemeClr val="accent1"/>
            </a:lnRef>
            <a:fillRef idx="0">
              <a:schemeClr val="accent1"/>
            </a:fillRef>
            <a:effectRef idx="0">
              <a:schemeClr val="accent1"/>
            </a:effectRef>
            <a:fontRef idx="minor">
              <a:schemeClr val="tx1"/>
            </a:fontRef>
          </p:style>
        </p:cxnSp>
      </p:grpSp>
      <p:sp>
        <p:nvSpPr>
          <p:cNvPr id="7" name="椭圆 6"/>
          <p:cNvSpPr/>
          <p:nvPr/>
        </p:nvSpPr>
        <p:spPr>
          <a:xfrm>
            <a:off x="7539038" y="1830388"/>
            <a:ext cx="3622675" cy="362267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7" name="直接连接符 16"/>
          <p:cNvCxnSpPr/>
          <p:nvPr/>
        </p:nvCxnSpPr>
        <p:spPr>
          <a:xfrm flipH="1">
            <a:off x="1274763" y="4946650"/>
            <a:ext cx="6346825" cy="0"/>
          </a:xfrm>
          <a:prstGeom prst="line">
            <a:avLst/>
          </a:prstGeom>
          <a:ln w="28575">
            <a:solidFill>
              <a:srgbClr val="8BAB00"/>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3003550" y="3132138"/>
            <a:ext cx="3598863" cy="369887"/>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zh-CN" altLang="en-US" kern="0" dirty="0">
                <a:solidFill>
                  <a:schemeClr val="tx1">
                    <a:lumMod val="65000"/>
                    <a:lumOff val="35000"/>
                  </a:schemeClr>
                </a:solidFill>
                <a:latin typeface="微软雅黑" pitchFamily="34" charset="-122"/>
                <a:ea typeface="微软雅黑" pitchFamily="34" charset="-122"/>
              </a:rPr>
              <a:t>劳动关系管理</a:t>
            </a:r>
          </a:p>
        </p:txBody>
      </p:sp>
      <p:sp>
        <p:nvSpPr>
          <p:cNvPr id="21" name="矩形 20"/>
          <p:cNvSpPr/>
          <p:nvPr/>
        </p:nvSpPr>
        <p:spPr>
          <a:xfrm>
            <a:off x="3003550" y="3563938"/>
            <a:ext cx="3598863" cy="369887"/>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zh-CN" altLang="en-US" kern="0" dirty="0">
                <a:solidFill>
                  <a:schemeClr val="tx1">
                    <a:lumMod val="65000"/>
                    <a:lumOff val="35000"/>
                  </a:schemeClr>
                </a:solidFill>
                <a:latin typeface="微软雅黑" pitchFamily="34" charset="-122"/>
                <a:ea typeface="微软雅黑" pitchFamily="34" charset="-122"/>
              </a:rPr>
              <a:t>员工纪律管理</a:t>
            </a:r>
          </a:p>
        </p:txBody>
      </p:sp>
      <p:sp>
        <p:nvSpPr>
          <p:cNvPr id="22" name="TextBox 8"/>
          <p:cNvSpPr txBox="1"/>
          <p:nvPr/>
        </p:nvSpPr>
        <p:spPr>
          <a:xfrm>
            <a:off x="1490663" y="5014913"/>
            <a:ext cx="5759450" cy="646112"/>
          </a:xfrm>
          <a:prstGeom prst="rect">
            <a:avLst/>
          </a:prstGeom>
          <a:noFill/>
        </p:spPr>
        <p:txBody>
          <a:bodyPr>
            <a:spAutoFit/>
          </a:bodyPr>
          <a:lstStyle/>
          <a:p>
            <a:pPr algn="ctr" fontAlgn="auto">
              <a:spcBef>
                <a:spcPts val="0"/>
              </a:spcBef>
              <a:spcAft>
                <a:spcPts val="0"/>
              </a:spcAft>
              <a:defRPr/>
            </a:pPr>
            <a:r>
              <a:rPr lang="zh-CN" altLang="en-US" sz="3600" b="1" dirty="0">
                <a:solidFill>
                  <a:schemeClr val="tx1">
                    <a:lumMod val="65000"/>
                    <a:lumOff val="35000"/>
                  </a:schemeClr>
                </a:solidFill>
                <a:latin typeface="微软雅黑" pitchFamily="34" charset="-122"/>
                <a:ea typeface="微软雅黑" pitchFamily="34" charset="-122"/>
              </a:rPr>
              <a:t>第三章  </a:t>
            </a:r>
            <a:r>
              <a:rPr lang="en-US" altLang="zh-CN" sz="3600" b="1" dirty="0">
                <a:solidFill>
                  <a:schemeClr val="tx1">
                    <a:lumMod val="65000"/>
                    <a:lumOff val="35000"/>
                  </a:schemeClr>
                </a:solidFill>
                <a:latin typeface="微软雅黑" pitchFamily="34" charset="-122"/>
                <a:ea typeface="微软雅黑" pitchFamily="34" charset="-122"/>
              </a:rPr>
              <a:t>ERM</a:t>
            </a:r>
            <a:r>
              <a:rPr lang="zh-CN" altLang="en-US" sz="3600" b="1" dirty="0">
                <a:solidFill>
                  <a:schemeClr val="tx1">
                    <a:lumMod val="65000"/>
                    <a:lumOff val="35000"/>
                  </a:schemeClr>
                </a:solidFill>
                <a:latin typeface="微软雅黑" pitchFamily="34" charset="-122"/>
                <a:ea typeface="微软雅黑" pitchFamily="34" charset="-122"/>
              </a:rPr>
              <a:t>的分类阐述</a:t>
            </a:r>
          </a:p>
        </p:txBody>
      </p:sp>
      <p:sp>
        <p:nvSpPr>
          <p:cNvPr id="23" name="矩形 22"/>
          <p:cNvSpPr/>
          <p:nvPr/>
        </p:nvSpPr>
        <p:spPr>
          <a:xfrm>
            <a:off x="3003550" y="3995738"/>
            <a:ext cx="3598863" cy="369887"/>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zh-CN" altLang="en-US" kern="0" dirty="0">
                <a:solidFill>
                  <a:schemeClr val="tx1">
                    <a:lumMod val="65000"/>
                    <a:lumOff val="35000"/>
                  </a:schemeClr>
                </a:solidFill>
                <a:latin typeface="微软雅黑" pitchFamily="34" charset="-122"/>
                <a:ea typeface="微软雅黑" pitchFamily="34" charset="-122"/>
              </a:rPr>
              <a:t>员工沟通管理</a:t>
            </a:r>
          </a:p>
        </p:txBody>
      </p:sp>
      <p:sp>
        <p:nvSpPr>
          <p:cNvPr id="24" name="矩形 23"/>
          <p:cNvSpPr/>
          <p:nvPr/>
        </p:nvSpPr>
        <p:spPr>
          <a:xfrm>
            <a:off x="3003550" y="4427538"/>
            <a:ext cx="3598863" cy="369887"/>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zh-CN" altLang="en-US" kern="0" dirty="0">
                <a:solidFill>
                  <a:schemeClr val="tx1">
                    <a:lumMod val="65000"/>
                    <a:lumOff val="35000"/>
                  </a:schemeClr>
                </a:solidFill>
                <a:latin typeface="微软雅黑" pitchFamily="34" charset="-122"/>
                <a:ea typeface="微软雅黑" pitchFamily="34" charset="-122"/>
              </a:rPr>
              <a:t>员工活动管理</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22"/>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Scale>
                                      <p:cBhvr>
                                        <p:cTn id="1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0"/>
                                        </p:tgtEl>
                                        <p:attrNameLst>
                                          <p:attrName>ppt_x</p:attrName>
                                          <p:attrName>ppt_y</p:attrName>
                                        </p:attrNameLst>
                                      </p:cBhvr>
                                    </p:animMotion>
                                    <p:animEffect transition="in" filter="fade">
                                      <p:cBhvr>
                                        <p:cTn id="15" dur="1000"/>
                                        <p:tgtEl>
                                          <p:spTgt spid="20"/>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21"/>
                                        </p:tgtEl>
                                        <p:attrNameLst>
                                          <p:attrName>style.visibility</p:attrName>
                                        </p:attrNameLst>
                                      </p:cBhvr>
                                      <p:to>
                                        <p:strVal val="visible"/>
                                      </p:to>
                                    </p:set>
                                    <p:animScale>
                                      <p:cBhvr>
                                        <p:cTn id="18"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1"/>
                                        </p:tgtEl>
                                        <p:attrNameLst>
                                          <p:attrName>ppt_x</p:attrName>
                                          <p:attrName>ppt_y</p:attrName>
                                        </p:attrNameLst>
                                      </p:cBhvr>
                                    </p:animMotion>
                                    <p:animEffect transition="in" filter="fade">
                                      <p:cBhvr>
                                        <p:cTn id="20" dur="1000"/>
                                        <p:tgtEl>
                                          <p:spTgt spid="21"/>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23"/>
                                        </p:tgtEl>
                                        <p:attrNameLst>
                                          <p:attrName>style.visibility</p:attrName>
                                        </p:attrNameLst>
                                      </p:cBhvr>
                                      <p:to>
                                        <p:strVal val="visible"/>
                                      </p:to>
                                    </p:set>
                                    <p:animScale>
                                      <p:cBhvr>
                                        <p:cTn id="23"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3"/>
                                        </p:tgtEl>
                                        <p:attrNameLst>
                                          <p:attrName>ppt_x</p:attrName>
                                          <p:attrName>ppt_y</p:attrName>
                                        </p:attrNameLst>
                                      </p:cBhvr>
                                    </p:animMotion>
                                    <p:animEffect transition="in" filter="fade">
                                      <p:cBhvr>
                                        <p:cTn id="25" dur="1000"/>
                                        <p:tgtEl>
                                          <p:spTgt spid="23"/>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24"/>
                                        </p:tgtEl>
                                        <p:attrNameLst>
                                          <p:attrName>style.visibility</p:attrName>
                                        </p:attrNameLst>
                                      </p:cBhvr>
                                      <p:to>
                                        <p:strVal val="visible"/>
                                      </p:to>
                                    </p:set>
                                    <p:animScale>
                                      <p:cBhvr>
                                        <p:cTn id="28"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4"/>
                                        </p:tgtEl>
                                        <p:attrNameLst>
                                          <p:attrName>ppt_x</p:attrName>
                                          <p:attrName>ppt_y</p:attrName>
                                        </p:attrNameLst>
                                      </p:cBhvr>
                                    </p:animMotion>
                                    <p:animEffect transition="in" filter="fade">
                                      <p:cBhvr>
                                        <p:cTn id="3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2" grpId="1"/>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966788" y="1700213"/>
            <a:ext cx="10985500" cy="1052512"/>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就在全面关系管理在全球广泛流行的时候，作为企业，无不希望通过提高客户和员工的满意度，来增强对企业的忠诚度，从而提高对企业的贡献度。因此，</a:t>
            </a:r>
            <a:r>
              <a:rPr lang="zh-CN" altLang="en-US" sz="1600" b="1">
                <a:solidFill>
                  <a:srgbClr val="8BAB00"/>
                </a:solidFill>
                <a:latin typeface="微软雅黑"/>
                <a:ea typeface="微软雅黑"/>
                <a:cs typeface="微软雅黑"/>
              </a:rPr>
              <a:t>对外实行客户关系管理（</a:t>
            </a:r>
            <a:r>
              <a:rPr lang="en-US" altLang="zh-CN" sz="1600" b="1">
                <a:solidFill>
                  <a:srgbClr val="8BAB00"/>
                </a:solidFill>
                <a:latin typeface="微软雅黑"/>
                <a:ea typeface="微软雅黑"/>
                <a:cs typeface="微软雅黑"/>
              </a:rPr>
              <a:t>CRM</a:t>
            </a:r>
            <a:r>
              <a:rPr lang="zh-CN" altLang="en-US" sz="1600" b="1">
                <a:solidFill>
                  <a:srgbClr val="8BAB00"/>
                </a:solidFill>
                <a:latin typeface="微软雅黑"/>
                <a:ea typeface="微软雅黑"/>
                <a:cs typeface="微软雅黑"/>
              </a:rPr>
              <a:t>），对内实行员工关系管理（</a:t>
            </a:r>
            <a:r>
              <a:rPr lang="en-US" altLang="zh-CN" sz="1600" b="1">
                <a:solidFill>
                  <a:srgbClr val="8BAB00"/>
                </a:solidFill>
                <a:latin typeface="微软雅黑"/>
                <a:ea typeface="微软雅黑"/>
                <a:cs typeface="微软雅黑"/>
              </a:rPr>
              <a:t>ERM</a:t>
            </a:r>
            <a:r>
              <a:rPr lang="zh-CN" altLang="en-US" sz="1600" b="1">
                <a:solidFill>
                  <a:srgbClr val="8BAB00"/>
                </a:solidFill>
                <a:latin typeface="微软雅黑"/>
                <a:ea typeface="微软雅黑"/>
                <a:cs typeface="微软雅黑"/>
              </a:rPr>
              <a:t>）就成为必然</a:t>
            </a:r>
            <a:r>
              <a:rPr lang="zh-CN" altLang="en-US" sz="1600">
                <a:solidFill>
                  <a:srgbClr val="5F5E5C"/>
                </a:solidFill>
                <a:latin typeface="微软雅黑"/>
                <a:ea typeface="微软雅黑"/>
                <a:cs typeface="微软雅黑"/>
              </a:rPr>
              <a:t>。</a:t>
            </a:r>
            <a:r>
              <a:rPr lang="zh-CN" altLang="en-US" sz="1600" b="1">
                <a:solidFill>
                  <a:srgbClr val="FF0000"/>
                </a:solidFill>
                <a:latin typeface="微软雅黑"/>
                <a:ea typeface="微软雅黑"/>
                <a:cs typeface="微软雅黑"/>
              </a:rPr>
              <a:t>但员工关系管理管什么，对此的认识并不清晰，甚至存在一定的误区</a:t>
            </a:r>
            <a:r>
              <a:rPr lang="zh-CN" altLang="en-US" sz="1600">
                <a:solidFill>
                  <a:srgbClr val="5F5E5C"/>
                </a:solidFill>
                <a:latin typeface="微软雅黑"/>
                <a:ea typeface="微软雅黑"/>
                <a:cs typeface="微软雅黑"/>
              </a:rPr>
              <a:t>。</a:t>
            </a:r>
            <a:endParaRPr lang="zh-CN" altLang="zh-CN" sz="1600">
              <a:solidFill>
                <a:srgbClr val="FFC000"/>
              </a:solidFill>
              <a:latin typeface="微软雅黑"/>
              <a:ea typeface="微软雅黑"/>
              <a:cs typeface="微软雅黑"/>
            </a:endParaRPr>
          </a:p>
        </p:txBody>
      </p:sp>
      <p:sp>
        <p:nvSpPr>
          <p:cNvPr id="7" name="TextBox 6"/>
          <p:cNvSpPr txBox="1">
            <a:spLocks noChangeArrowheads="1"/>
          </p:cNvSpPr>
          <p:nvPr/>
        </p:nvSpPr>
        <p:spPr bwMode="auto">
          <a:xfrm>
            <a:off x="966788" y="3573463"/>
            <a:ext cx="4987925" cy="1692275"/>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其实，</a:t>
            </a:r>
            <a:r>
              <a:rPr lang="zh-CN" altLang="en-US" sz="1600" b="1">
                <a:solidFill>
                  <a:srgbClr val="8BAB00"/>
                </a:solidFill>
                <a:latin typeface="微软雅黑"/>
                <a:ea typeface="微软雅黑"/>
                <a:cs typeface="微软雅黑"/>
              </a:rPr>
              <a:t>员工关系管理贯穿于人力资源管理的方方面面</a:t>
            </a:r>
            <a:r>
              <a:rPr lang="zh-CN" altLang="en-US" sz="1600">
                <a:solidFill>
                  <a:srgbClr val="5F5E5C"/>
                </a:solidFill>
                <a:latin typeface="微软雅黑"/>
                <a:ea typeface="微软雅黑"/>
                <a:cs typeface="微软雅黑"/>
              </a:rPr>
              <a:t>，从把员工招进来的第一天起，员工关系管理工作就开始了。而且</a:t>
            </a:r>
            <a:r>
              <a:rPr lang="zh-CN" altLang="en-US" sz="1600" b="1">
                <a:solidFill>
                  <a:srgbClr val="FF0000"/>
                </a:solidFill>
                <a:latin typeface="微软雅黑"/>
                <a:ea typeface="微软雅黑"/>
                <a:cs typeface="微软雅黑"/>
              </a:rPr>
              <a:t>员工关系不能外包</a:t>
            </a:r>
            <a:r>
              <a:rPr lang="zh-CN" altLang="en-US" sz="1600">
                <a:solidFill>
                  <a:srgbClr val="5F5E5C"/>
                </a:solidFill>
                <a:latin typeface="微软雅黑"/>
                <a:ea typeface="微软雅黑"/>
                <a:cs typeface="微软雅黑"/>
              </a:rPr>
              <a:t>，因为做好员工关系管理，必须对企业文化、员工特性、企业面临的环境要有清楚的了解。</a:t>
            </a:r>
            <a:endParaRPr lang="zh-CN" altLang="zh-CN" sz="1600" b="1">
              <a:solidFill>
                <a:srgbClr val="E67819"/>
              </a:solidFill>
              <a:latin typeface="微软雅黑"/>
              <a:ea typeface="微软雅黑"/>
              <a:cs typeface="微软雅黑"/>
            </a:endParaRPr>
          </a:p>
        </p:txBody>
      </p:sp>
      <p:sp>
        <p:nvSpPr>
          <p:cNvPr id="8" name="TextBox 6"/>
          <p:cNvSpPr txBox="1">
            <a:spLocks noChangeArrowheads="1"/>
          </p:cNvSpPr>
          <p:nvPr/>
        </p:nvSpPr>
        <p:spPr bwMode="auto">
          <a:xfrm>
            <a:off x="6243638" y="3573463"/>
            <a:ext cx="5708650" cy="1452562"/>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员工关系管理的终极目标，应该是做到“</a:t>
            </a:r>
            <a:r>
              <a:rPr lang="zh-CN" altLang="en-US" b="1">
                <a:solidFill>
                  <a:srgbClr val="8BAB00"/>
                </a:solidFill>
                <a:latin typeface="微软雅黑"/>
                <a:ea typeface="微软雅黑"/>
                <a:cs typeface="微软雅黑"/>
              </a:rPr>
              <a:t>让员工除了把所有精神放在工作上之外没有其他后顾之忧</a:t>
            </a:r>
            <a:r>
              <a:rPr lang="zh-CN" altLang="en-US" sz="1600">
                <a:solidFill>
                  <a:srgbClr val="5F5E5C"/>
                </a:solidFill>
                <a:latin typeface="微软雅黑"/>
                <a:ea typeface="微软雅黑"/>
                <a:cs typeface="微软雅黑"/>
              </a:rPr>
              <a:t>”。因此，在这一目标之下，有很多具体工作可以展开，可以涉及员工的衣、食、住、行、娱乐等，都可以有员工关系管理发挥的空间。</a:t>
            </a:r>
            <a:endParaRPr lang="zh-CN" altLang="zh-CN" sz="1600" b="1">
              <a:solidFill>
                <a:srgbClr val="E67819"/>
              </a:solidFill>
              <a:latin typeface="微软雅黑"/>
              <a:ea typeface="微软雅黑"/>
              <a:cs typeface="微软雅黑"/>
            </a:endParaRPr>
          </a:p>
        </p:txBody>
      </p:sp>
      <p:sp>
        <p:nvSpPr>
          <p:cNvPr id="9" name="矩形 8"/>
          <p:cNvSpPr/>
          <p:nvPr/>
        </p:nvSpPr>
        <p:spPr>
          <a:xfrm>
            <a:off x="966788" y="5445125"/>
            <a:ext cx="10985500" cy="98425"/>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p:nvSpPr>
        <p:spPr>
          <a:xfrm>
            <a:off x="966788" y="3257550"/>
            <a:ext cx="10985500" cy="100013"/>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6"/>
          <p:cNvSpPr txBox="1">
            <a:spLocks noChangeArrowheads="1"/>
          </p:cNvSpPr>
          <p:nvPr/>
        </p:nvSpPr>
        <p:spPr bwMode="auto">
          <a:xfrm>
            <a:off x="966788" y="1858963"/>
            <a:ext cx="5276850" cy="452437"/>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3.1.1 </a:t>
            </a:r>
            <a:r>
              <a:rPr lang="zh-CN" altLang="en-US" b="1">
                <a:solidFill>
                  <a:srgbClr val="5F5E5C"/>
                </a:solidFill>
                <a:latin typeface="微软雅黑"/>
                <a:ea typeface="微软雅黑"/>
                <a:cs typeface="微软雅黑"/>
              </a:rPr>
              <a:t>员工入职管理</a:t>
            </a:r>
            <a:endParaRPr lang="zh-CN" altLang="zh-CN" b="1">
              <a:solidFill>
                <a:srgbClr val="5F5E5C"/>
              </a:solidFill>
              <a:latin typeface="微软雅黑"/>
              <a:ea typeface="微软雅黑"/>
              <a:cs typeface="微软雅黑"/>
            </a:endParaRPr>
          </a:p>
        </p:txBody>
      </p:sp>
      <p:sp>
        <p:nvSpPr>
          <p:cNvPr id="13" name="TextBox 6"/>
          <p:cNvSpPr txBox="1">
            <a:spLocks noChangeArrowheads="1"/>
          </p:cNvSpPr>
          <p:nvPr/>
        </p:nvSpPr>
        <p:spPr bwMode="auto">
          <a:xfrm>
            <a:off x="4011613" y="1493838"/>
            <a:ext cx="7920037" cy="731837"/>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员工入职管理即为新员工入职时员工关系专员对新员工的一系列的入职手续办理，此部分可制定</a:t>
            </a:r>
            <a:r>
              <a:rPr lang="zh-CN" altLang="en-US" sz="1600" b="1">
                <a:solidFill>
                  <a:srgbClr val="8BAB00"/>
                </a:solidFill>
                <a:latin typeface="微软雅黑"/>
                <a:ea typeface="微软雅黑"/>
                <a:cs typeface="微软雅黑"/>
              </a:rPr>
              <a:t>专门的</a:t>
            </a:r>
            <a:r>
              <a:rPr lang="en-US" altLang="zh-CN" sz="1600" b="1">
                <a:solidFill>
                  <a:srgbClr val="8BAB00"/>
                </a:solidFill>
                <a:latin typeface="微软雅黑"/>
                <a:ea typeface="微软雅黑"/>
                <a:cs typeface="微软雅黑"/>
              </a:rPr>
              <a:t>《</a:t>
            </a:r>
            <a:r>
              <a:rPr lang="zh-CN" altLang="en-US" sz="1600" b="1">
                <a:solidFill>
                  <a:srgbClr val="8BAB00"/>
                </a:solidFill>
                <a:latin typeface="微软雅黑"/>
                <a:ea typeface="微软雅黑"/>
                <a:cs typeface="微软雅黑"/>
              </a:rPr>
              <a:t>员工入职管理办法</a:t>
            </a:r>
            <a:r>
              <a:rPr lang="en-US" altLang="zh-CN" sz="1600" b="1">
                <a:solidFill>
                  <a:srgbClr val="8BAB00"/>
                </a:solidFill>
                <a:latin typeface="微软雅黑"/>
                <a:ea typeface="微软雅黑"/>
                <a:cs typeface="微软雅黑"/>
              </a:rPr>
              <a:t>》</a:t>
            </a:r>
            <a:r>
              <a:rPr lang="zh-CN" altLang="en-US" sz="1600">
                <a:solidFill>
                  <a:srgbClr val="5F5E5C"/>
                </a:solidFill>
                <a:latin typeface="微软雅黑"/>
                <a:ea typeface="微软雅黑"/>
                <a:cs typeface="微软雅黑"/>
              </a:rPr>
              <a:t>来指导入职管理的工作，其主要内容包括：</a:t>
            </a:r>
            <a:endParaRPr lang="zh-CN" altLang="zh-CN" sz="1600">
              <a:solidFill>
                <a:srgbClr val="FFC000"/>
              </a:solidFill>
              <a:latin typeface="微软雅黑"/>
              <a:ea typeface="微软雅黑"/>
              <a:cs typeface="微软雅黑"/>
            </a:endParaRPr>
          </a:p>
        </p:txBody>
      </p:sp>
      <p:sp>
        <p:nvSpPr>
          <p:cNvPr id="4" name="矩形 3"/>
          <p:cNvSpPr/>
          <p:nvPr/>
        </p:nvSpPr>
        <p:spPr>
          <a:xfrm>
            <a:off x="692150" y="2517775"/>
            <a:ext cx="11168063" cy="4079875"/>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ahoma"/>
              <a:ea typeface="微软雅黑"/>
            </a:endParaRPr>
          </a:p>
        </p:txBody>
      </p:sp>
      <p:graphicFrame>
        <p:nvGraphicFramePr>
          <p:cNvPr id="5" name="表格 4"/>
          <p:cNvGraphicFramePr>
            <a:graphicFrameLocks noGrp="1"/>
          </p:cNvGraphicFramePr>
          <p:nvPr/>
        </p:nvGraphicFramePr>
        <p:xfrm>
          <a:off x="803275" y="2624138"/>
          <a:ext cx="10945813" cy="3878262"/>
        </p:xfrm>
        <a:graphic>
          <a:graphicData uri="http://schemas.openxmlformats.org/drawingml/2006/table">
            <a:tbl>
              <a:tblPr firstRow="1" firstCol="1" bandRow="1">
                <a:tableStyleId>{F5AB1C69-6EDB-4FF4-983F-18BD219EF322}</a:tableStyleId>
              </a:tblPr>
              <a:tblGrid>
                <a:gridCol w="1080120"/>
                <a:gridCol w="9865096"/>
              </a:tblGrid>
              <a:tr h="432048">
                <a:tc>
                  <a:txBody>
                    <a:bodyPr/>
                    <a:lstStyle/>
                    <a:p>
                      <a:pPr algn="ctr">
                        <a:lnSpc>
                          <a:spcPct val="115000"/>
                        </a:lnSpc>
                        <a:spcAft>
                          <a:spcPts val="0"/>
                        </a:spcAft>
                      </a:pPr>
                      <a:r>
                        <a:rPr lang="zh-CN" altLang="en-US" sz="2000" kern="100" dirty="0" smtClean="0">
                          <a:effectLst/>
                          <a:latin typeface="微软雅黑" panose="020B0503020204020204" pitchFamily="34" charset="-122"/>
                          <a:ea typeface="微软雅黑" panose="020B0503020204020204" pitchFamily="34" charset="-122"/>
                        </a:rPr>
                        <a:t>时段</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15000"/>
                        </a:lnSpc>
                        <a:spcAft>
                          <a:spcPts val="0"/>
                        </a:spcAft>
                      </a:pPr>
                      <a:r>
                        <a:rPr lang="zh-CN" altLang="en-US" sz="2000" kern="100" dirty="0" smtClean="0">
                          <a:effectLst/>
                          <a:latin typeface="微软雅黑" panose="020B0503020204020204" pitchFamily="34" charset="-122"/>
                          <a:ea typeface="微软雅黑" panose="020B0503020204020204" pitchFamily="34" charset="-122"/>
                        </a:rPr>
                        <a:t>工作内容</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r>
              <a:tr h="1092266">
                <a:tc>
                  <a:txBody>
                    <a:bodyPr/>
                    <a:lstStyle/>
                    <a:p>
                      <a:pPr algn="ctr">
                        <a:lnSpc>
                          <a:spcPct val="115000"/>
                        </a:lnSpc>
                        <a:spcAft>
                          <a:spcPts val="0"/>
                        </a:spcAft>
                      </a:pPr>
                      <a:r>
                        <a:rPr lang="zh-CN" altLang="en-US" sz="1800" kern="100" dirty="0" smtClean="0">
                          <a:effectLst/>
                          <a:latin typeface="微软雅黑" panose="020B0503020204020204" pitchFamily="34" charset="-122"/>
                          <a:ea typeface="微软雅黑" panose="020B0503020204020204" pitchFamily="34" charset="-122"/>
                        </a:rPr>
                        <a:t>入职前</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新员工入职手续办理所需表单、办公设备、办公用品等的准备；</a:t>
                      </a:r>
                    </a:p>
                    <a:p>
                      <a:pPr marL="285750" indent="-285750" algn="just">
                        <a:lnSpc>
                          <a:spcPct val="120000"/>
                        </a:lnSpc>
                        <a:spcAft>
                          <a:spcPts val="0"/>
                        </a:spcAft>
                        <a:buFont typeface="Arial" panose="020B0604020202020204" pitchFamily="34" charset="0"/>
                        <a:buChar char="•"/>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通知新员工所属部门准备报到事宜：准备座位，指定导师、拟定岗前业务技能培训计划；</a:t>
                      </a:r>
                    </a:p>
                    <a:p>
                      <a:pPr marL="285750" indent="-285750" algn="just">
                        <a:lnSpc>
                          <a:spcPct val="120000"/>
                        </a:lnSpc>
                        <a:spcAft>
                          <a:spcPts val="0"/>
                        </a:spcAft>
                        <a:buFont typeface="Arial" panose="020B0604020202020204" pitchFamily="34" charset="0"/>
                        <a:buChar char="•"/>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通知人力资源部培训专员准备新员工的岗前教育培训计划。</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tr>
              <a:tr h="1584176">
                <a:tc>
                  <a:txBody>
                    <a:bodyPr/>
                    <a:lstStyle/>
                    <a:p>
                      <a:pPr algn="ctr">
                        <a:lnSpc>
                          <a:spcPct val="115000"/>
                        </a:lnSpc>
                        <a:spcAft>
                          <a:spcPts val="0"/>
                        </a:spcAft>
                      </a:pPr>
                      <a:r>
                        <a:rPr lang="zh-CN" altLang="en-US" sz="1800" kern="100" dirty="0" smtClean="0">
                          <a:effectLst/>
                          <a:latin typeface="微软雅黑" panose="020B0503020204020204" pitchFamily="34" charset="-122"/>
                          <a:ea typeface="微软雅黑" panose="020B0503020204020204" pitchFamily="34" charset="-122"/>
                        </a:rPr>
                        <a:t>入职中</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新员工接待及</a:t>
                      </a:r>
                      <a:r>
                        <a:rPr lang="en-US" altLang="zh-CN" sz="1600" kern="100" dirty="0" smtClean="0">
                          <a:solidFill>
                            <a:srgbClr val="5F5E5C"/>
                          </a:solidFill>
                          <a:effectLst/>
                          <a:latin typeface="微软雅黑" panose="020B0503020204020204" pitchFamily="34" charset="-122"/>
                          <a:ea typeface="微软雅黑" panose="020B0503020204020204" pitchFamily="34" charset="-122"/>
                        </a:rPr>
                        <a:t>《</a:t>
                      </a:r>
                      <a:r>
                        <a:rPr lang="zh-CN" altLang="en-US" sz="1600" kern="100" dirty="0" smtClean="0">
                          <a:solidFill>
                            <a:srgbClr val="5F5E5C"/>
                          </a:solidFill>
                          <a:effectLst/>
                          <a:latin typeface="微软雅黑" panose="020B0503020204020204" pitchFamily="34" charset="-122"/>
                          <a:ea typeface="微软雅黑" panose="020B0503020204020204" pitchFamily="34" charset="-122"/>
                        </a:rPr>
                        <a:t>新员工入职登记表</a:t>
                      </a:r>
                      <a:r>
                        <a:rPr lang="en-US" altLang="zh-CN" sz="1600" kern="100" dirty="0" smtClean="0">
                          <a:solidFill>
                            <a:srgbClr val="5F5E5C"/>
                          </a:solidFill>
                          <a:effectLst/>
                          <a:latin typeface="微软雅黑" panose="020B0503020204020204" pitchFamily="34" charset="-122"/>
                          <a:ea typeface="微软雅黑" panose="020B0503020204020204" pitchFamily="34" charset="-122"/>
                        </a:rPr>
                        <a:t>》</a:t>
                      </a:r>
                      <a:r>
                        <a:rPr lang="zh-CN" altLang="en-US" sz="1600" kern="100" dirty="0" smtClean="0">
                          <a:solidFill>
                            <a:srgbClr val="5F5E5C"/>
                          </a:solidFill>
                          <a:effectLst/>
                          <a:latin typeface="微软雅黑" panose="020B0503020204020204" pitchFamily="34" charset="-122"/>
                          <a:ea typeface="微软雅黑" panose="020B0503020204020204" pitchFamily="34" charset="-122"/>
                        </a:rPr>
                        <a:t>的填写，档案收集及验证；</a:t>
                      </a:r>
                    </a:p>
                    <a:p>
                      <a:pPr marL="285750" indent="-285750" algn="just">
                        <a:lnSpc>
                          <a:spcPct val="120000"/>
                        </a:lnSpc>
                        <a:spcAft>
                          <a:spcPts val="0"/>
                        </a:spcAft>
                        <a:buFont typeface="Arial" panose="020B0604020202020204" pitchFamily="34" charset="0"/>
                        <a:buChar char="•"/>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根据</a:t>
                      </a:r>
                      <a:r>
                        <a:rPr lang="en-US" altLang="zh-CN" sz="1600" kern="100" dirty="0" smtClean="0">
                          <a:solidFill>
                            <a:srgbClr val="5F5E5C"/>
                          </a:solidFill>
                          <a:effectLst/>
                          <a:latin typeface="微软雅黑" panose="020B0503020204020204" pitchFamily="34" charset="-122"/>
                          <a:ea typeface="微软雅黑" panose="020B0503020204020204" pitchFamily="34" charset="-122"/>
                        </a:rPr>
                        <a:t>《</a:t>
                      </a:r>
                      <a:r>
                        <a:rPr lang="zh-CN" altLang="en-US" sz="1600" kern="100" dirty="0" smtClean="0">
                          <a:solidFill>
                            <a:srgbClr val="5F5E5C"/>
                          </a:solidFill>
                          <a:effectLst/>
                          <a:latin typeface="微软雅黑" panose="020B0503020204020204" pitchFamily="34" charset="-122"/>
                          <a:ea typeface="微软雅黑" panose="020B0503020204020204" pitchFamily="34" charset="-122"/>
                        </a:rPr>
                        <a:t>新员工入职流转单</a:t>
                      </a:r>
                      <a:r>
                        <a:rPr lang="en-US" altLang="zh-CN" sz="1600" kern="100" dirty="0" smtClean="0">
                          <a:solidFill>
                            <a:srgbClr val="5F5E5C"/>
                          </a:solidFill>
                          <a:effectLst/>
                          <a:latin typeface="微软雅黑" panose="020B0503020204020204" pitchFamily="34" charset="-122"/>
                          <a:ea typeface="微软雅黑" panose="020B0503020204020204" pitchFamily="34" charset="-122"/>
                        </a:rPr>
                        <a:t>》</a:t>
                      </a:r>
                      <a:r>
                        <a:rPr lang="zh-CN" altLang="en-US" sz="1600" kern="100" dirty="0" smtClean="0">
                          <a:solidFill>
                            <a:srgbClr val="5F5E5C"/>
                          </a:solidFill>
                          <a:effectLst/>
                          <a:latin typeface="微软雅黑" panose="020B0503020204020204" pitchFamily="34" charset="-122"/>
                          <a:ea typeface="微软雅黑" panose="020B0503020204020204" pitchFamily="34" charset="-122"/>
                        </a:rPr>
                        <a:t>引领新员工到部门报到，将其介绍给部门负责人；</a:t>
                      </a:r>
                    </a:p>
                    <a:p>
                      <a:pPr marL="285750" indent="-285750" algn="just">
                        <a:lnSpc>
                          <a:spcPct val="120000"/>
                        </a:lnSpc>
                        <a:spcAft>
                          <a:spcPts val="0"/>
                        </a:spcAft>
                        <a:buFont typeface="Arial" panose="020B0604020202020204" pitchFamily="34" charset="0"/>
                        <a:buChar char="•"/>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部门负责人指定本部门人员带领新员工熟悉公司内外环境及公司各部门，介绍部门情况、部门人员。</a:t>
                      </a:r>
                    </a:p>
                    <a:p>
                      <a:pPr marL="285750" indent="-285750" algn="just">
                        <a:lnSpc>
                          <a:spcPct val="120000"/>
                        </a:lnSpc>
                        <a:spcAft>
                          <a:spcPts val="0"/>
                        </a:spcAft>
                        <a:buFont typeface="Arial" panose="020B0604020202020204" pitchFamily="34" charset="0"/>
                        <a:buChar char="•"/>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办公用品、办公设备的领用及</a:t>
                      </a:r>
                      <a:r>
                        <a:rPr lang="en-US" altLang="zh-CN" sz="1600" kern="100" dirty="0" smtClean="0">
                          <a:solidFill>
                            <a:srgbClr val="5F5E5C"/>
                          </a:solidFill>
                          <a:effectLst/>
                          <a:latin typeface="微软雅黑" panose="020B0503020204020204" pitchFamily="34" charset="-122"/>
                          <a:ea typeface="微软雅黑" panose="020B0503020204020204" pitchFamily="34" charset="-122"/>
                        </a:rPr>
                        <a:t>OA</a:t>
                      </a:r>
                      <a:r>
                        <a:rPr lang="zh-CN" altLang="en-US" sz="1600" kern="100" dirty="0" smtClean="0">
                          <a:solidFill>
                            <a:srgbClr val="5F5E5C"/>
                          </a:solidFill>
                          <a:effectLst/>
                          <a:latin typeface="微软雅黑" panose="020B0503020204020204" pitchFamily="34" charset="-122"/>
                          <a:ea typeface="微软雅黑" panose="020B0503020204020204" pitchFamily="34" charset="-122"/>
                        </a:rPr>
                        <a:t>办公系统等账号的申请；</a:t>
                      </a:r>
                    </a:p>
                    <a:p>
                      <a:pPr marL="285750" indent="-285750" algn="just">
                        <a:lnSpc>
                          <a:spcPct val="120000"/>
                        </a:lnSpc>
                        <a:spcAft>
                          <a:spcPts val="0"/>
                        </a:spcAft>
                        <a:buFont typeface="Arial" panose="020B0604020202020204" pitchFamily="34" charset="0"/>
                        <a:buChar char="•"/>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入职沟通。</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tr>
              <a:tr h="769208">
                <a:tc>
                  <a:txBody>
                    <a:bodyPr/>
                    <a:lstStyle/>
                    <a:p>
                      <a:pPr algn="ctr">
                        <a:lnSpc>
                          <a:spcPct val="115000"/>
                        </a:lnSpc>
                        <a:spcAft>
                          <a:spcPts val="0"/>
                        </a:spcAft>
                      </a:pPr>
                      <a:r>
                        <a:rPr lang="zh-CN" altLang="en-US" sz="1800" kern="100" dirty="0" smtClean="0">
                          <a:effectLst/>
                          <a:latin typeface="微软雅黑" panose="020B0503020204020204" pitchFamily="34" charset="-122"/>
                          <a:ea typeface="微软雅黑" panose="020B0503020204020204" pitchFamily="34" charset="-122"/>
                        </a:rPr>
                        <a:t>入职后</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en-US" altLang="zh-CN" sz="1600" kern="100" dirty="0" smtClean="0">
                          <a:solidFill>
                            <a:srgbClr val="5F5E5C"/>
                          </a:solidFill>
                          <a:effectLst/>
                          <a:latin typeface="微软雅黑" panose="020B0503020204020204" pitchFamily="34" charset="-122"/>
                          <a:ea typeface="微软雅黑" panose="020B0503020204020204" pitchFamily="34" charset="-122"/>
                        </a:rPr>
                        <a:t>《</a:t>
                      </a:r>
                      <a:r>
                        <a:rPr lang="zh-CN" altLang="en-US" sz="1600" kern="100" dirty="0" smtClean="0">
                          <a:solidFill>
                            <a:srgbClr val="5F5E5C"/>
                          </a:solidFill>
                          <a:effectLst/>
                          <a:latin typeface="微软雅黑" panose="020B0503020204020204" pitchFamily="34" charset="-122"/>
                          <a:ea typeface="微软雅黑" panose="020B0503020204020204" pitchFamily="34" charset="-122"/>
                        </a:rPr>
                        <a:t>劳动合同</a:t>
                      </a:r>
                      <a:r>
                        <a:rPr lang="en-US" altLang="zh-CN" sz="1600" kern="100" dirty="0" smtClean="0">
                          <a:solidFill>
                            <a:srgbClr val="5F5E5C"/>
                          </a:solidFill>
                          <a:effectLst/>
                          <a:latin typeface="微软雅黑" panose="020B0503020204020204" pitchFamily="34" charset="-122"/>
                          <a:ea typeface="微软雅黑" panose="020B0503020204020204" pitchFamily="34" charset="-122"/>
                        </a:rPr>
                        <a:t>》</a:t>
                      </a:r>
                      <a:r>
                        <a:rPr lang="zh-CN" altLang="en-US" sz="1600" kern="100" dirty="0" smtClean="0">
                          <a:solidFill>
                            <a:srgbClr val="5F5E5C"/>
                          </a:solidFill>
                          <a:effectLst/>
                          <a:latin typeface="微软雅黑" panose="020B0503020204020204" pitchFamily="34" charset="-122"/>
                          <a:ea typeface="微软雅黑" panose="020B0503020204020204" pitchFamily="34" charset="-122"/>
                        </a:rPr>
                        <a:t>及其他公司补充协议的签订及等级、社保缴纳；</a:t>
                      </a:r>
                    </a:p>
                    <a:p>
                      <a:pPr marL="285750" indent="-285750" algn="just">
                        <a:lnSpc>
                          <a:spcPct val="120000"/>
                        </a:lnSpc>
                        <a:spcAft>
                          <a:spcPts val="0"/>
                        </a:spcAft>
                        <a:buFont typeface="Arial" panose="020B0604020202020204" pitchFamily="34" charset="0"/>
                        <a:buChar char="•"/>
                      </a:pPr>
                      <a:r>
                        <a:rPr lang="zh-CN" altLang="en-US" sz="1600" kern="100" dirty="0" smtClean="0">
                          <a:solidFill>
                            <a:srgbClr val="5F5E5C"/>
                          </a:solidFill>
                          <a:effectLst/>
                          <a:latin typeface="微软雅黑" panose="020B0503020204020204" pitchFamily="34" charset="-122"/>
                          <a:ea typeface="微软雅黑" panose="020B0503020204020204" pitchFamily="34" charset="-122"/>
                        </a:rPr>
                        <a:t>根据</a:t>
                      </a:r>
                      <a:r>
                        <a:rPr lang="en-US" altLang="zh-CN" sz="1600" kern="100" dirty="0" smtClean="0">
                          <a:solidFill>
                            <a:srgbClr val="5F5E5C"/>
                          </a:solidFill>
                          <a:effectLst/>
                          <a:latin typeface="微软雅黑" panose="020B0503020204020204" pitchFamily="34" charset="-122"/>
                          <a:ea typeface="微软雅黑" panose="020B0503020204020204" pitchFamily="34" charset="-122"/>
                        </a:rPr>
                        <a:t>《</a:t>
                      </a:r>
                      <a:r>
                        <a:rPr lang="zh-CN" altLang="en-US" sz="1600" kern="100" dirty="0" smtClean="0">
                          <a:solidFill>
                            <a:srgbClr val="5F5E5C"/>
                          </a:solidFill>
                          <a:effectLst/>
                          <a:latin typeface="微软雅黑" panose="020B0503020204020204" pitchFamily="34" charset="-122"/>
                          <a:ea typeface="微软雅黑" panose="020B0503020204020204" pitchFamily="34" charset="-122"/>
                        </a:rPr>
                        <a:t>新员工入职培训管理办法</a:t>
                      </a:r>
                      <a:r>
                        <a:rPr lang="en-US" altLang="zh-CN" sz="1600" kern="100" dirty="0" smtClean="0">
                          <a:solidFill>
                            <a:srgbClr val="5F5E5C"/>
                          </a:solidFill>
                          <a:effectLst/>
                          <a:latin typeface="微软雅黑" panose="020B0503020204020204" pitchFamily="34" charset="-122"/>
                          <a:ea typeface="微软雅黑" panose="020B0503020204020204" pitchFamily="34" charset="-122"/>
                        </a:rPr>
                        <a:t>》</a:t>
                      </a:r>
                      <a:r>
                        <a:rPr lang="zh-CN" altLang="en-US" sz="1600" kern="100" dirty="0" smtClean="0">
                          <a:solidFill>
                            <a:srgbClr val="5F5E5C"/>
                          </a:solidFill>
                          <a:effectLst/>
                          <a:latin typeface="微软雅黑" panose="020B0503020204020204" pitchFamily="34" charset="-122"/>
                          <a:ea typeface="微软雅黑" panose="020B0503020204020204" pitchFamily="34" charset="-122"/>
                        </a:rPr>
                        <a:t>与</a:t>
                      </a:r>
                      <a:r>
                        <a:rPr lang="en-US" altLang="zh-CN" sz="1600" kern="100" dirty="0" smtClean="0">
                          <a:solidFill>
                            <a:srgbClr val="5F5E5C"/>
                          </a:solidFill>
                          <a:effectLst/>
                          <a:latin typeface="微软雅黑" panose="020B0503020204020204" pitchFamily="34" charset="-122"/>
                          <a:ea typeface="微软雅黑" panose="020B0503020204020204" pitchFamily="34" charset="-122"/>
                        </a:rPr>
                        <a:t>《</a:t>
                      </a:r>
                      <a:r>
                        <a:rPr lang="zh-CN" altLang="en-US" sz="1600" kern="100" dirty="0" smtClean="0">
                          <a:solidFill>
                            <a:srgbClr val="5F5E5C"/>
                          </a:solidFill>
                          <a:effectLst/>
                          <a:latin typeface="微软雅黑" panose="020B0503020204020204" pitchFamily="34" charset="-122"/>
                          <a:ea typeface="微软雅黑" panose="020B0503020204020204" pitchFamily="34" charset="-122"/>
                        </a:rPr>
                        <a:t>新员工试用期考核管理办法</a:t>
                      </a:r>
                      <a:r>
                        <a:rPr lang="en-US" altLang="zh-CN" sz="1600" kern="100" dirty="0" smtClean="0">
                          <a:solidFill>
                            <a:srgbClr val="5F5E5C"/>
                          </a:solidFill>
                          <a:effectLst/>
                          <a:latin typeface="微软雅黑" panose="020B0503020204020204" pitchFamily="34" charset="-122"/>
                          <a:ea typeface="微软雅黑" panose="020B0503020204020204" pitchFamily="34" charset="-122"/>
                        </a:rPr>
                        <a:t>》</a:t>
                      </a:r>
                      <a:r>
                        <a:rPr lang="zh-CN" altLang="en-US" sz="1600" kern="100" dirty="0" smtClean="0">
                          <a:solidFill>
                            <a:srgbClr val="5F5E5C"/>
                          </a:solidFill>
                          <a:effectLst/>
                          <a:latin typeface="微软雅黑" panose="020B0503020204020204" pitchFamily="34" charset="-122"/>
                          <a:ea typeface="微软雅黑" panose="020B0503020204020204" pitchFamily="34" charset="-122"/>
                        </a:rPr>
                        <a:t>开展入职培训和试用期考核。</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3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6*min(max(#ppt_w*#ppt_h,.3),1)-7.4)/-.7*#ppt_w"/>
                                          </p:val>
                                        </p:tav>
                                        <p:tav tm="100000">
                                          <p:val>
                                            <p:strVal val="#ppt_w"/>
                                          </p:val>
                                        </p:tav>
                                      </p:tavLst>
                                    </p:anim>
                                    <p:anim calcmode="lin" valueType="num">
                                      <p:cBhvr>
                                        <p:cTn id="13" dur="500" fill="hold"/>
                                        <p:tgtEl>
                                          <p:spTgt spid="5"/>
                                        </p:tgtEl>
                                        <p:attrNameLst>
                                          <p:attrName>ppt_h</p:attrName>
                                        </p:attrNameLst>
                                      </p:cBhvr>
                                      <p:tavLst>
                                        <p:tav tm="0">
                                          <p:val>
                                            <p:strVal val="(6*min(max(#ppt_w*#ppt_h,.3),1)-7.4)/-.7*#ppt_h"/>
                                          </p:val>
                                        </p:tav>
                                        <p:tav tm="100000">
                                          <p:val>
                                            <p:strVal val="#ppt_h"/>
                                          </p:val>
                                        </p:tav>
                                      </p:tavLst>
                                    </p:anim>
                                    <p:anim calcmode="lin" valueType="num">
                                      <p:cBhvr>
                                        <p:cTn id="14" dur="500" fill="hold"/>
                                        <p:tgtEl>
                                          <p:spTgt spid="5"/>
                                        </p:tgtEl>
                                        <p:attrNameLst>
                                          <p:attrName>ppt_x</p:attrName>
                                        </p:attrNameLst>
                                      </p:cBhvr>
                                      <p:tavLst>
                                        <p:tav tm="0">
                                          <p:val>
                                            <p:fltVal val="0.5"/>
                                          </p:val>
                                        </p:tav>
                                        <p:tav tm="100000">
                                          <p:val>
                                            <p:strVal val="#ppt_x"/>
                                          </p:val>
                                        </p:tav>
                                      </p:tavLst>
                                    </p:anim>
                                    <p:anim calcmode="lin" valueType="num">
                                      <p:cBhvr>
                                        <p:cTn id="15"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6"/>
          <p:cNvSpPr txBox="1">
            <a:spLocks noChangeArrowheads="1"/>
          </p:cNvSpPr>
          <p:nvPr/>
        </p:nvSpPr>
        <p:spPr bwMode="auto">
          <a:xfrm>
            <a:off x="966788" y="1858963"/>
            <a:ext cx="5276850" cy="417512"/>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3.1.2 </a:t>
            </a:r>
            <a:r>
              <a:rPr lang="zh-CN" altLang="en-US" b="1">
                <a:solidFill>
                  <a:srgbClr val="5F5E5C"/>
                </a:solidFill>
                <a:latin typeface="微软雅黑"/>
                <a:ea typeface="微软雅黑"/>
                <a:cs typeface="微软雅黑"/>
              </a:rPr>
              <a:t>员工离职管理→→</a:t>
            </a:r>
            <a:r>
              <a:rPr lang="en-US" altLang="zh-CN" b="1">
                <a:solidFill>
                  <a:srgbClr val="8BAB00"/>
                </a:solidFill>
                <a:latin typeface="微软雅黑"/>
                <a:ea typeface="微软雅黑"/>
                <a:cs typeface="微软雅黑"/>
              </a:rPr>
              <a:t>1</a:t>
            </a:r>
            <a:r>
              <a:rPr lang="zh-CN" altLang="en-US" b="1">
                <a:solidFill>
                  <a:srgbClr val="8BAB00"/>
                </a:solidFill>
                <a:latin typeface="微软雅黑"/>
                <a:ea typeface="微软雅黑"/>
                <a:cs typeface="微软雅黑"/>
              </a:rPr>
              <a:t>）离职类别</a:t>
            </a:r>
            <a:endParaRPr lang="zh-CN" altLang="zh-CN" b="1">
              <a:solidFill>
                <a:srgbClr val="8BAB00"/>
              </a:solidFill>
              <a:latin typeface="微软雅黑"/>
              <a:ea typeface="微软雅黑"/>
              <a:cs typeface="微软雅黑"/>
            </a:endParaRPr>
          </a:p>
        </p:txBody>
      </p:sp>
      <p:sp>
        <p:nvSpPr>
          <p:cNvPr id="3" name="TextBox 6"/>
          <p:cNvSpPr txBox="1"/>
          <p:nvPr/>
        </p:nvSpPr>
        <p:spPr>
          <a:xfrm>
            <a:off x="966788" y="2924175"/>
            <a:ext cx="10893425" cy="3325813"/>
          </a:xfrm>
          <a:prstGeom prst="rect">
            <a:avLst/>
          </a:prstGeom>
          <a:noFill/>
        </p:spPr>
        <p:txBody>
          <a:bodyPr>
            <a:spAutoFit/>
          </a:bodyPr>
          <a:lstStyle/>
          <a:p>
            <a:pPr marL="342900" indent="-342900" fontAlgn="auto">
              <a:lnSpc>
                <a:spcPct val="130000"/>
              </a:lnSpc>
              <a:spcBef>
                <a:spcPts val="0"/>
              </a:spcBef>
              <a:spcAft>
                <a:spcPts val="300"/>
              </a:spcAft>
              <a:buFont typeface="+mj-ea"/>
              <a:buAutoNum type="circleNumDbPlain"/>
              <a:defRPr/>
            </a:pPr>
            <a:r>
              <a:rPr lang="zh-CN" altLang="en-US" b="1" dirty="0">
                <a:solidFill>
                  <a:srgbClr val="8BAB00"/>
                </a:solidFill>
                <a:latin typeface="微软雅黑" pitchFamily="34" charset="-122"/>
                <a:ea typeface="微软雅黑" pitchFamily="34" charset="-122"/>
              </a:rPr>
              <a:t>辞职：</a:t>
            </a:r>
            <a:r>
              <a:rPr lang="zh-CN" altLang="en-US" sz="1600" dirty="0">
                <a:solidFill>
                  <a:srgbClr val="5F5E5C"/>
                </a:solidFill>
                <a:latin typeface="微软雅黑" pitchFamily="34" charset="-122"/>
                <a:ea typeface="微软雅黑" pitchFamily="34" charset="-122"/>
              </a:rPr>
              <a:t>是指在任职期间内，由员工提出提前终止劳动雇佣关系的行为。</a:t>
            </a:r>
          </a:p>
          <a:p>
            <a:pPr marL="342900" indent="-342900" fontAlgn="auto">
              <a:lnSpc>
                <a:spcPct val="130000"/>
              </a:lnSpc>
              <a:spcBef>
                <a:spcPts val="0"/>
              </a:spcBef>
              <a:spcAft>
                <a:spcPts val="300"/>
              </a:spcAft>
              <a:buFont typeface="+mj-ea"/>
              <a:buAutoNum type="circleNumDbPlain"/>
              <a:defRPr/>
            </a:pPr>
            <a:r>
              <a:rPr lang="zh-CN" altLang="en-US" b="1" dirty="0">
                <a:solidFill>
                  <a:srgbClr val="8BAB00"/>
                </a:solidFill>
                <a:latin typeface="微软雅黑" pitchFamily="34" charset="-122"/>
                <a:ea typeface="微软雅黑" pitchFamily="34" charset="-122"/>
              </a:rPr>
              <a:t>辞退：</a:t>
            </a:r>
            <a:r>
              <a:rPr lang="zh-CN" altLang="en-US" sz="1600" dirty="0">
                <a:solidFill>
                  <a:srgbClr val="5F5E5C"/>
                </a:solidFill>
                <a:latin typeface="微软雅黑" pitchFamily="34" charset="-122"/>
                <a:ea typeface="微软雅黑" pitchFamily="34" charset="-122"/>
              </a:rPr>
              <a:t>是指在任职期间内，员工工作表现、技能等不符合公司要求或严重违反劳动纪律，或因劳动合同无法继续履行等情况，公司决定提前终止与员工劳动雇佣关系的行为。</a:t>
            </a:r>
          </a:p>
          <a:p>
            <a:pPr marL="342900" indent="-342900" fontAlgn="auto">
              <a:lnSpc>
                <a:spcPct val="130000"/>
              </a:lnSpc>
              <a:spcBef>
                <a:spcPts val="0"/>
              </a:spcBef>
              <a:spcAft>
                <a:spcPts val="300"/>
              </a:spcAft>
              <a:buFont typeface="+mj-ea"/>
              <a:buAutoNum type="circleNumDbPlain"/>
              <a:defRPr/>
            </a:pPr>
            <a:r>
              <a:rPr lang="zh-CN" altLang="en-US" b="1" dirty="0">
                <a:solidFill>
                  <a:srgbClr val="8BAB00"/>
                </a:solidFill>
                <a:latin typeface="微软雅黑" pitchFamily="34" charset="-122"/>
                <a:ea typeface="微软雅黑" pitchFamily="34" charset="-122"/>
              </a:rPr>
              <a:t>自动离职（自离）：</a:t>
            </a:r>
            <a:r>
              <a:rPr lang="zh-CN" altLang="en-US" sz="1600" dirty="0">
                <a:solidFill>
                  <a:srgbClr val="5F5E5C"/>
                </a:solidFill>
                <a:latin typeface="微软雅黑" pitchFamily="34" charset="-122"/>
                <a:ea typeface="微软雅黑" pitchFamily="34" charset="-122"/>
              </a:rPr>
              <a:t>是指在合同期内，员工未经公司批准而擅自离开工作岗位的行为，根据公司</a:t>
            </a:r>
            <a:r>
              <a:rPr lang="en-US" altLang="zh-CN" sz="1600" dirty="0">
                <a:solidFill>
                  <a:srgbClr val="5F5E5C"/>
                </a:solidFill>
                <a:latin typeface="微软雅黑" pitchFamily="34" charset="-122"/>
                <a:ea typeface="微软雅黑" pitchFamily="34" charset="-122"/>
              </a:rPr>
              <a:t>《</a:t>
            </a:r>
            <a:r>
              <a:rPr lang="zh-CN" altLang="en-US" sz="1600" dirty="0">
                <a:solidFill>
                  <a:srgbClr val="5F5E5C"/>
                </a:solidFill>
                <a:latin typeface="微软雅黑" pitchFamily="34" charset="-122"/>
                <a:ea typeface="微软雅黑" pitchFamily="34" charset="-122"/>
              </a:rPr>
              <a:t>员工手册</a:t>
            </a:r>
            <a:r>
              <a:rPr lang="en-US" altLang="zh-CN" sz="1600" dirty="0">
                <a:solidFill>
                  <a:srgbClr val="5F5E5C"/>
                </a:solidFill>
                <a:latin typeface="微软雅黑" pitchFamily="34" charset="-122"/>
                <a:ea typeface="微软雅黑" pitchFamily="34" charset="-122"/>
              </a:rPr>
              <a:t>》</a:t>
            </a:r>
            <a:r>
              <a:rPr lang="zh-CN" altLang="en-US" sz="1600" dirty="0">
                <a:solidFill>
                  <a:srgbClr val="5F5E5C"/>
                </a:solidFill>
                <a:latin typeface="微软雅黑" pitchFamily="34" charset="-122"/>
                <a:ea typeface="微软雅黑" pitchFamily="34" charset="-122"/>
              </a:rPr>
              <a:t>中的规定，非因不可抗力当月连续或累计旷工</a:t>
            </a:r>
            <a:r>
              <a:rPr lang="en-US" altLang="zh-CN" sz="1600" dirty="0">
                <a:solidFill>
                  <a:srgbClr val="5F5E5C"/>
                </a:solidFill>
                <a:latin typeface="微软雅黑" pitchFamily="34" charset="-122"/>
                <a:ea typeface="微软雅黑" pitchFamily="34" charset="-122"/>
              </a:rPr>
              <a:t>3</a:t>
            </a:r>
            <a:r>
              <a:rPr lang="zh-CN" altLang="en-US" sz="1600" dirty="0">
                <a:solidFill>
                  <a:srgbClr val="5F5E5C"/>
                </a:solidFill>
                <a:latin typeface="微软雅黑" pitchFamily="34" charset="-122"/>
                <a:ea typeface="微软雅黑" pitchFamily="34" charset="-122"/>
              </a:rPr>
              <a:t>天及以上，年度累计旷工</a:t>
            </a:r>
            <a:r>
              <a:rPr lang="en-US" altLang="zh-CN" sz="1600" dirty="0">
                <a:solidFill>
                  <a:srgbClr val="5F5E5C"/>
                </a:solidFill>
                <a:latin typeface="微软雅黑" pitchFamily="34" charset="-122"/>
                <a:ea typeface="微软雅黑" pitchFamily="34" charset="-122"/>
              </a:rPr>
              <a:t>4</a:t>
            </a:r>
            <a:r>
              <a:rPr lang="zh-CN" altLang="en-US" sz="1600" dirty="0">
                <a:solidFill>
                  <a:srgbClr val="5F5E5C"/>
                </a:solidFill>
                <a:latin typeface="微软雅黑" pitchFamily="34" charset="-122"/>
                <a:ea typeface="微软雅黑" pitchFamily="34" charset="-122"/>
              </a:rPr>
              <a:t>天及以上，即视为自动离职。</a:t>
            </a:r>
          </a:p>
          <a:p>
            <a:pPr indent="-342900" fontAlgn="auto">
              <a:lnSpc>
                <a:spcPct val="130000"/>
              </a:lnSpc>
              <a:spcBef>
                <a:spcPts val="0"/>
              </a:spcBef>
              <a:spcAft>
                <a:spcPts val="300"/>
              </a:spcAft>
              <a:buFont typeface="+mj-ea"/>
              <a:buAutoNum type="circleNumDbPlain"/>
              <a:defRPr/>
            </a:pPr>
            <a:r>
              <a:rPr lang="zh-CN" altLang="en-US" b="1" dirty="0">
                <a:solidFill>
                  <a:srgbClr val="8BAB00"/>
                </a:solidFill>
                <a:latin typeface="微软雅黑" pitchFamily="34" charset="-122"/>
                <a:ea typeface="微软雅黑" pitchFamily="34" charset="-122"/>
              </a:rPr>
              <a:t>合同期满（不再续签劳动合同）：</a:t>
            </a:r>
          </a:p>
          <a:p>
            <a:pPr marL="285750" indent="-285750" fontAlgn="auto">
              <a:lnSpc>
                <a:spcPct val="130000"/>
              </a:lnSpc>
              <a:spcBef>
                <a:spcPts val="0"/>
              </a:spcBef>
              <a:spcAft>
                <a:spcPts val="300"/>
              </a:spcAft>
              <a:buFont typeface="Arial" pitchFamily="34" charset="0"/>
              <a:buChar char="•"/>
              <a:defRPr/>
            </a:pPr>
            <a:r>
              <a:rPr lang="en-US" altLang="zh-CN" sz="1600" dirty="0">
                <a:solidFill>
                  <a:srgbClr val="5F5E5C"/>
                </a:solidFill>
                <a:latin typeface="微软雅黑" pitchFamily="34" charset="-122"/>
                <a:ea typeface="微软雅黑" pitchFamily="34" charset="-122"/>
              </a:rPr>
              <a:t>A</a:t>
            </a:r>
            <a:r>
              <a:rPr lang="zh-CN" altLang="en-US" sz="1600" dirty="0">
                <a:solidFill>
                  <a:srgbClr val="5F5E5C"/>
                </a:solidFill>
                <a:latin typeface="微软雅黑" pitchFamily="34" charset="-122"/>
                <a:ea typeface="微软雅黑" pitchFamily="34" charset="-122"/>
              </a:rPr>
              <a:t>、公司提出不再续签劳动合同：是指合同期满，公司根据情况不再与员工续签劳动合同，并提前</a:t>
            </a:r>
            <a:r>
              <a:rPr lang="en-US" altLang="zh-CN" sz="1600" dirty="0">
                <a:solidFill>
                  <a:srgbClr val="5F5E5C"/>
                </a:solidFill>
                <a:latin typeface="微软雅黑" pitchFamily="34" charset="-122"/>
                <a:ea typeface="微软雅黑" pitchFamily="34" charset="-122"/>
              </a:rPr>
              <a:t>30</a:t>
            </a:r>
            <a:r>
              <a:rPr lang="zh-CN" altLang="en-US" sz="1600" dirty="0">
                <a:solidFill>
                  <a:srgbClr val="5F5E5C"/>
                </a:solidFill>
                <a:latin typeface="微软雅黑" pitchFamily="34" charset="-122"/>
                <a:ea typeface="微软雅黑" pitchFamily="34" charset="-122"/>
              </a:rPr>
              <a:t>天书面通知员工的行为。</a:t>
            </a:r>
          </a:p>
          <a:p>
            <a:pPr marL="285750" indent="-285750" fontAlgn="auto">
              <a:lnSpc>
                <a:spcPct val="130000"/>
              </a:lnSpc>
              <a:spcBef>
                <a:spcPts val="0"/>
              </a:spcBef>
              <a:spcAft>
                <a:spcPts val="300"/>
              </a:spcAft>
              <a:buFont typeface="Arial" pitchFamily="34" charset="0"/>
              <a:buChar char="•"/>
              <a:defRPr/>
            </a:pPr>
            <a:r>
              <a:rPr lang="en-US" altLang="zh-CN" sz="1600" dirty="0">
                <a:solidFill>
                  <a:srgbClr val="5F5E5C"/>
                </a:solidFill>
                <a:latin typeface="微软雅黑" pitchFamily="34" charset="-122"/>
                <a:ea typeface="微软雅黑" pitchFamily="34" charset="-122"/>
              </a:rPr>
              <a:t>B</a:t>
            </a:r>
            <a:r>
              <a:rPr lang="zh-CN" altLang="en-US" sz="1600" dirty="0">
                <a:solidFill>
                  <a:srgbClr val="5F5E5C"/>
                </a:solidFill>
                <a:latin typeface="微软雅黑" pitchFamily="34" charset="-122"/>
                <a:ea typeface="微软雅黑" pitchFamily="34" charset="-122"/>
              </a:rPr>
              <a:t>、员工提出不再续签劳动合同：是指合同期满，员工不愿与公司续签劳动合同，并提前</a:t>
            </a:r>
            <a:r>
              <a:rPr lang="en-US" altLang="zh-CN" sz="1600" dirty="0">
                <a:solidFill>
                  <a:srgbClr val="5F5E5C"/>
                </a:solidFill>
                <a:latin typeface="微软雅黑" pitchFamily="34" charset="-122"/>
                <a:ea typeface="微软雅黑" pitchFamily="34" charset="-122"/>
              </a:rPr>
              <a:t>30</a:t>
            </a:r>
            <a:r>
              <a:rPr lang="zh-CN" altLang="en-US" sz="1600" dirty="0">
                <a:solidFill>
                  <a:srgbClr val="5F5E5C"/>
                </a:solidFill>
                <a:latin typeface="微软雅黑" pitchFamily="34" charset="-122"/>
                <a:ea typeface="微软雅黑" pitchFamily="34" charset="-122"/>
              </a:rPr>
              <a:t>天书面通知公司的行为。</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61" name="组合 28"/>
          <p:cNvGrpSpPr>
            <a:grpSpLocks/>
          </p:cNvGrpSpPr>
          <p:nvPr/>
        </p:nvGrpSpPr>
        <p:grpSpPr bwMode="auto">
          <a:xfrm>
            <a:off x="266700" y="1966913"/>
            <a:ext cx="4968875" cy="3597275"/>
            <a:chOff x="1561083" y="1916832"/>
            <a:chExt cx="4968552" cy="3596673"/>
          </a:xfrm>
        </p:grpSpPr>
        <p:graphicFrame>
          <p:nvGraphicFramePr>
            <p:cNvPr id="23560" name="图表 29"/>
            <p:cNvGraphicFramePr>
              <a:graphicFrameLocks/>
            </p:cNvGraphicFramePr>
            <p:nvPr/>
          </p:nvGraphicFramePr>
          <p:xfrm>
            <a:off x="1561083" y="1916832"/>
            <a:ext cx="4968552" cy="3596673"/>
          </p:xfrm>
          <a:graphic>
            <a:graphicData uri="http://schemas.openxmlformats.org/presentationml/2006/ole">
              <p:oleObj spid="_x0000_s23560" r:id="rId3" imgW="4968671" imgH="3596952" progId="Excel.Chart.8">
                <p:embed/>
              </p:oleObj>
            </a:graphicData>
          </a:graphic>
        </p:graphicFrame>
        <p:cxnSp>
          <p:nvCxnSpPr>
            <p:cNvPr id="32" name="直接连接符 31"/>
            <p:cNvCxnSpPr/>
            <p:nvPr/>
          </p:nvCxnSpPr>
          <p:spPr>
            <a:xfrm flipH="1">
              <a:off x="5521639" y="2286657"/>
              <a:ext cx="368276" cy="35077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2" name="直接连接符 41"/>
          <p:cNvCxnSpPr/>
          <p:nvPr/>
        </p:nvCxnSpPr>
        <p:spPr>
          <a:xfrm>
            <a:off x="4595813" y="2336800"/>
            <a:ext cx="625633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1130300" y="1830388"/>
            <a:ext cx="3622675" cy="362267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矩形 48"/>
          <p:cNvSpPr/>
          <p:nvPr/>
        </p:nvSpPr>
        <p:spPr>
          <a:xfrm>
            <a:off x="6604000" y="2490788"/>
            <a:ext cx="3598863" cy="368300"/>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zh-CN" altLang="en-US" kern="0" dirty="0">
                <a:solidFill>
                  <a:schemeClr val="tx1">
                    <a:lumMod val="65000"/>
                    <a:lumOff val="35000"/>
                  </a:schemeClr>
                </a:solidFill>
                <a:latin typeface="微软雅黑" pitchFamily="34" charset="-122"/>
                <a:ea typeface="微软雅黑" pitchFamily="34" charset="-122"/>
              </a:rPr>
              <a:t>员工关系与员工关系管理</a:t>
            </a:r>
          </a:p>
        </p:txBody>
      </p:sp>
      <p:sp>
        <p:nvSpPr>
          <p:cNvPr id="50" name="矩形 49"/>
          <p:cNvSpPr/>
          <p:nvPr/>
        </p:nvSpPr>
        <p:spPr>
          <a:xfrm>
            <a:off x="6604000" y="2921000"/>
            <a:ext cx="3598863" cy="368300"/>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zh-CN" altLang="en-US" kern="0" dirty="0">
                <a:solidFill>
                  <a:schemeClr val="tx1">
                    <a:lumMod val="65000"/>
                    <a:lumOff val="35000"/>
                  </a:schemeClr>
                </a:solidFill>
                <a:latin typeface="微软雅黑" pitchFamily="34" charset="-122"/>
                <a:ea typeface="微软雅黑" pitchFamily="34" charset="-122"/>
              </a:rPr>
              <a:t>员工关系管理的目的、重要性</a:t>
            </a:r>
          </a:p>
        </p:txBody>
      </p:sp>
      <p:sp>
        <p:nvSpPr>
          <p:cNvPr id="51" name="TextBox 8"/>
          <p:cNvSpPr txBox="1"/>
          <p:nvPr/>
        </p:nvSpPr>
        <p:spPr>
          <a:xfrm>
            <a:off x="5092700" y="1593850"/>
            <a:ext cx="5759450" cy="646113"/>
          </a:xfrm>
          <a:prstGeom prst="rect">
            <a:avLst/>
          </a:prstGeom>
          <a:noFill/>
        </p:spPr>
        <p:txBody>
          <a:bodyPr>
            <a:spAutoFit/>
          </a:bodyPr>
          <a:lstStyle/>
          <a:p>
            <a:pPr algn="ctr" fontAlgn="auto">
              <a:spcBef>
                <a:spcPts val="0"/>
              </a:spcBef>
              <a:spcAft>
                <a:spcPts val="0"/>
              </a:spcAft>
              <a:defRPr/>
            </a:pPr>
            <a:r>
              <a:rPr lang="zh-CN" altLang="en-US" sz="3600" b="1" dirty="0">
                <a:solidFill>
                  <a:schemeClr val="tx1">
                    <a:lumMod val="65000"/>
                    <a:lumOff val="35000"/>
                  </a:schemeClr>
                </a:solidFill>
                <a:latin typeface="微软雅黑" pitchFamily="34" charset="-122"/>
                <a:ea typeface="微软雅黑" pitchFamily="34" charset="-122"/>
              </a:rPr>
              <a:t>第一章  员工关系管理概述</a:t>
            </a:r>
          </a:p>
        </p:txBody>
      </p:sp>
      <p:sp>
        <p:nvSpPr>
          <p:cNvPr id="52" name="矩形 51"/>
          <p:cNvSpPr/>
          <p:nvPr/>
        </p:nvSpPr>
        <p:spPr>
          <a:xfrm>
            <a:off x="6604000" y="3351213"/>
            <a:ext cx="3598863" cy="368300"/>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zh-CN" altLang="en-US" kern="0" dirty="0">
                <a:solidFill>
                  <a:schemeClr val="tx1">
                    <a:lumMod val="65000"/>
                    <a:lumOff val="35000"/>
                  </a:schemeClr>
                </a:solidFill>
                <a:latin typeface="微软雅黑" pitchFamily="34" charset="-122"/>
                <a:ea typeface="微软雅黑" pitchFamily="34" charset="-122"/>
              </a:rPr>
              <a:t>员工关系管理的现状</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51"/>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Scale>
                                      <p:cBhvr>
                                        <p:cTn id="13"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9"/>
                                        </p:tgtEl>
                                        <p:attrNameLst>
                                          <p:attrName>ppt_x</p:attrName>
                                          <p:attrName>ppt_y</p:attrName>
                                        </p:attrNameLst>
                                      </p:cBhvr>
                                    </p:animMotion>
                                    <p:animEffect transition="in" filter="fade">
                                      <p:cBhvr>
                                        <p:cTn id="15" dur="1000"/>
                                        <p:tgtEl>
                                          <p:spTgt spid="49"/>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50"/>
                                        </p:tgtEl>
                                        <p:attrNameLst>
                                          <p:attrName>style.visibility</p:attrName>
                                        </p:attrNameLst>
                                      </p:cBhvr>
                                      <p:to>
                                        <p:strVal val="visible"/>
                                      </p:to>
                                    </p:set>
                                    <p:animScale>
                                      <p:cBhvr>
                                        <p:cTn id="18"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50"/>
                                        </p:tgtEl>
                                        <p:attrNameLst>
                                          <p:attrName>ppt_x</p:attrName>
                                          <p:attrName>ppt_y</p:attrName>
                                        </p:attrNameLst>
                                      </p:cBhvr>
                                    </p:animMotion>
                                    <p:animEffect transition="in" filter="fade">
                                      <p:cBhvr>
                                        <p:cTn id="20" dur="1000"/>
                                        <p:tgtEl>
                                          <p:spTgt spid="50"/>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52"/>
                                        </p:tgtEl>
                                        <p:attrNameLst>
                                          <p:attrName>style.visibility</p:attrName>
                                        </p:attrNameLst>
                                      </p:cBhvr>
                                      <p:to>
                                        <p:strVal val="visible"/>
                                      </p:to>
                                    </p:set>
                                    <p:animScale>
                                      <p:cBhvr>
                                        <p:cTn id="23"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2"/>
                                        </p:tgtEl>
                                        <p:attrNameLst>
                                          <p:attrName>ppt_x</p:attrName>
                                          <p:attrName>ppt_y</p:attrName>
                                        </p:attrNameLst>
                                      </p:cBhvr>
                                    </p:animMotion>
                                    <p:animEffect transition="in" filter="fade">
                                      <p:cBhvr>
                                        <p:cTn id="25"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1" grpId="1"/>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66788" y="5021263"/>
            <a:ext cx="10985500" cy="12160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TextBox 6"/>
          <p:cNvSpPr txBox="1">
            <a:spLocks noChangeArrowheads="1"/>
          </p:cNvSpPr>
          <p:nvPr/>
        </p:nvSpPr>
        <p:spPr bwMode="auto">
          <a:xfrm>
            <a:off x="966788" y="2463800"/>
            <a:ext cx="5492750" cy="2333625"/>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“员工关系”一词源自西方人力资源管理体系。在西方，最初由于劳资矛盾激烈、对抗严重，给企业正常发展带来了不稳定因素。在劳资双方的力量博弈中，管理方逐渐认识到</a:t>
            </a:r>
            <a:r>
              <a:rPr lang="zh-CN" altLang="en-US" sz="1600" b="1">
                <a:solidFill>
                  <a:srgbClr val="FFC000"/>
                </a:solidFill>
                <a:latin typeface="微软雅黑"/>
                <a:ea typeface="微软雅黑"/>
                <a:cs typeface="微软雅黑"/>
              </a:rPr>
              <a:t>缓和劳资冲突、让员工参与企业经营的正面作用</a:t>
            </a:r>
            <a:r>
              <a:rPr lang="zh-CN" altLang="en-US" sz="1600">
                <a:solidFill>
                  <a:srgbClr val="5F5E5C"/>
                </a:solidFill>
                <a:latin typeface="微软雅黑"/>
                <a:ea typeface="微软雅黑"/>
                <a:cs typeface="微软雅黑"/>
              </a:rPr>
              <a:t>。随着管理理论的发展，人们对人性本质认识的不断进步，以及国家劳动法律体系的完善，企业开始越来越注重加强内部沟通，改善员工关系。</a:t>
            </a:r>
            <a:endParaRPr lang="zh-CN" altLang="zh-CN" sz="1600" b="1">
              <a:solidFill>
                <a:srgbClr val="E67819"/>
              </a:solidFill>
              <a:latin typeface="微软雅黑"/>
              <a:ea typeface="微软雅黑"/>
              <a:cs typeface="微软雅黑"/>
            </a:endParaRPr>
          </a:p>
        </p:txBody>
      </p:sp>
      <p:sp>
        <p:nvSpPr>
          <p:cNvPr id="5" name="TextBox 6"/>
          <p:cNvSpPr txBox="1">
            <a:spLocks noChangeArrowheads="1"/>
          </p:cNvSpPr>
          <p:nvPr/>
        </p:nvSpPr>
        <p:spPr bwMode="auto">
          <a:xfrm>
            <a:off x="1058863" y="5118100"/>
            <a:ext cx="10815637" cy="1052513"/>
          </a:xfrm>
          <a:prstGeom prst="rect">
            <a:avLst/>
          </a:prstGeom>
          <a:noFill/>
          <a:ln w="9525">
            <a:noFill/>
            <a:miter lim="800000"/>
            <a:headEnd/>
            <a:tailEnd/>
          </a:ln>
        </p:spPr>
        <p:txBody>
          <a:bodyPr>
            <a:spAutoFit/>
          </a:bodyPr>
          <a:lstStyle/>
          <a:p>
            <a:pPr>
              <a:lnSpc>
                <a:spcPct val="130000"/>
              </a:lnSpc>
              <a:spcAft>
                <a:spcPts val="600"/>
              </a:spcAft>
            </a:pPr>
            <a:r>
              <a:rPr lang="en-US" altLang="zh-CN" sz="1600">
                <a:solidFill>
                  <a:schemeClr val="bg1"/>
                </a:solidFill>
                <a:latin typeface="微软雅黑"/>
                <a:ea typeface="微软雅黑"/>
                <a:cs typeface="微软雅黑"/>
              </a:rPr>
              <a:t>【</a:t>
            </a:r>
            <a:r>
              <a:rPr lang="zh-CN" altLang="en-US" sz="1600">
                <a:solidFill>
                  <a:schemeClr val="bg1"/>
                </a:solidFill>
                <a:latin typeface="微软雅黑"/>
                <a:ea typeface="微软雅黑"/>
                <a:cs typeface="微软雅黑"/>
              </a:rPr>
              <a:t>员工关系与劳动关系、劳资关系的联系</a:t>
            </a:r>
            <a:r>
              <a:rPr lang="en-US" altLang="zh-CN" sz="1600">
                <a:solidFill>
                  <a:schemeClr val="bg1"/>
                </a:solidFill>
                <a:latin typeface="微软雅黑"/>
                <a:ea typeface="微软雅黑"/>
                <a:cs typeface="微软雅黑"/>
              </a:rPr>
              <a:t>】</a:t>
            </a:r>
            <a:r>
              <a:rPr lang="zh-CN" altLang="en-US" sz="1600">
                <a:solidFill>
                  <a:schemeClr val="bg1"/>
                </a:solidFill>
                <a:latin typeface="微软雅黑"/>
                <a:ea typeface="微软雅黑"/>
                <a:cs typeface="微软雅黑"/>
              </a:rPr>
              <a:t>员工关系又称雇员关系，与劳动关系、劳资关系相近，它以研究与雇佣行为管理有关的问题为特殊现象。员工关系强调以员工为主体和出发点的企业内部关系，注重个体层次上的关系和交流，是从人力资源管理角度提出的一个取代劳资关系的概念，注重和谐与合作是这一概念所蕴涵的精神。</a:t>
            </a:r>
            <a:endParaRPr lang="zh-CN" altLang="zh-CN" sz="1600">
              <a:solidFill>
                <a:schemeClr val="bg1"/>
              </a:solidFill>
              <a:latin typeface="微软雅黑"/>
              <a:ea typeface="微软雅黑"/>
              <a:cs typeface="微软雅黑"/>
            </a:endParaRPr>
          </a:p>
        </p:txBody>
      </p:sp>
      <p:sp>
        <p:nvSpPr>
          <p:cNvPr id="24580" name="TextBox 8"/>
          <p:cNvSpPr txBox="1">
            <a:spLocks noChangeArrowheads="1"/>
          </p:cNvSpPr>
          <p:nvPr/>
        </p:nvSpPr>
        <p:spPr bwMode="auto">
          <a:xfrm>
            <a:off x="966788" y="1455738"/>
            <a:ext cx="4968875" cy="430212"/>
          </a:xfrm>
          <a:prstGeom prst="rect">
            <a:avLst/>
          </a:prstGeom>
          <a:noFill/>
          <a:ln w="9525">
            <a:noFill/>
            <a:miter lim="800000"/>
            <a:headEnd/>
            <a:tailEnd/>
          </a:ln>
        </p:spPr>
        <p:txBody>
          <a:bodyPr>
            <a:spAutoFit/>
          </a:bodyPr>
          <a:lstStyle/>
          <a:p>
            <a:r>
              <a:rPr lang="zh-CN" altLang="en-US" sz="2200">
                <a:solidFill>
                  <a:srgbClr val="5F5E5C"/>
                </a:solidFill>
                <a:latin typeface="华康俪金黑W8(P)"/>
                <a:ea typeface="华康俪金黑W8(P)"/>
                <a:cs typeface="华康俪金黑W8(P)"/>
              </a:rPr>
              <a:t>第一节</a:t>
            </a:r>
            <a:r>
              <a:rPr lang="en-US" altLang="zh-CN" sz="2200">
                <a:solidFill>
                  <a:srgbClr val="5F5E5C"/>
                </a:solidFill>
                <a:latin typeface="华康俪金黑W8(P)"/>
                <a:ea typeface="华康俪金黑W8(P)"/>
                <a:cs typeface="华康俪金黑W8(P)"/>
              </a:rPr>
              <a:t>  </a:t>
            </a:r>
            <a:r>
              <a:rPr lang="zh-CN" altLang="en-US" sz="2200">
                <a:solidFill>
                  <a:srgbClr val="5F5E5C"/>
                </a:solidFill>
                <a:latin typeface="华康俪金黑W8(P)"/>
                <a:ea typeface="华康俪金黑W8(P)"/>
                <a:cs typeface="华康俪金黑W8(P)"/>
              </a:rPr>
              <a:t>员工关系与员工关系管理</a:t>
            </a:r>
          </a:p>
        </p:txBody>
      </p:sp>
      <p:sp>
        <p:nvSpPr>
          <p:cNvPr id="24581" name="TextBox 6"/>
          <p:cNvSpPr txBox="1">
            <a:spLocks noChangeArrowheads="1"/>
          </p:cNvSpPr>
          <p:nvPr/>
        </p:nvSpPr>
        <p:spPr bwMode="auto">
          <a:xfrm>
            <a:off x="966788" y="1858963"/>
            <a:ext cx="5276850" cy="417512"/>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1.1.1 </a:t>
            </a:r>
            <a:r>
              <a:rPr lang="zh-CN" altLang="en-US" b="1">
                <a:solidFill>
                  <a:srgbClr val="5F5E5C"/>
                </a:solidFill>
                <a:latin typeface="微软雅黑"/>
                <a:ea typeface="微软雅黑"/>
                <a:cs typeface="微软雅黑"/>
              </a:rPr>
              <a:t>员工关系</a:t>
            </a:r>
            <a:endParaRPr lang="zh-CN" altLang="zh-CN" b="1">
              <a:solidFill>
                <a:srgbClr val="5F5E5C"/>
              </a:solidFill>
              <a:latin typeface="微软雅黑"/>
              <a:ea typeface="微软雅黑"/>
              <a:cs typeface="微软雅黑"/>
            </a:endParaRPr>
          </a:p>
        </p:txBody>
      </p:sp>
      <p:sp>
        <p:nvSpPr>
          <p:cNvPr id="9" name="TextBox 6"/>
          <p:cNvSpPr txBox="1">
            <a:spLocks noChangeArrowheads="1"/>
          </p:cNvSpPr>
          <p:nvPr/>
        </p:nvSpPr>
        <p:spPr bwMode="auto">
          <a:xfrm>
            <a:off x="6604000" y="2463800"/>
            <a:ext cx="5348288" cy="2012950"/>
          </a:xfrm>
          <a:prstGeom prst="rect">
            <a:avLst/>
          </a:prstGeom>
          <a:noFill/>
          <a:ln w="9525">
            <a:noFill/>
            <a:miter lim="800000"/>
            <a:headEnd/>
            <a:tailEnd/>
          </a:ln>
        </p:spPr>
        <p:txBody>
          <a:bodyPr>
            <a:spAutoFit/>
          </a:bodyPr>
          <a:lstStyle/>
          <a:p>
            <a:pPr>
              <a:lnSpc>
                <a:spcPct val="130000"/>
              </a:lnSpc>
            </a:pPr>
            <a:r>
              <a:rPr lang="zh-CN" altLang="en-US" sz="1600" b="1">
                <a:solidFill>
                  <a:srgbClr val="FFC000"/>
                </a:solidFill>
                <a:latin typeface="微软雅黑"/>
                <a:ea typeface="微软雅黑"/>
                <a:cs typeface="微软雅黑"/>
              </a:rPr>
              <a:t>员工关系是组织中由于雇佣行为而产生的关系，是人力资源管理的一个特定领域</a:t>
            </a:r>
            <a:r>
              <a:rPr lang="zh-CN" altLang="en-US" sz="1600">
                <a:solidFill>
                  <a:srgbClr val="5F5E5C"/>
                </a:solidFill>
                <a:latin typeface="微软雅黑"/>
                <a:ea typeface="微软雅黑"/>
                <a:cs typeface="微软雅黑"/>
              </a:rPr>
              <a:t>。员工关系具有两层涵义，一是从</a:t>
            </a:r>
            <a:r>
              <a:rPr lang="zh-CN" altLang="en-US" sz="1600" b="1">
                <a:solidFill>
                  <a:srgbClr val="FFC000"/>
                </a:solidFill>
                <a:latin typeface="微软雅黑"/>
                <a:ea typeface="微软雅黑"/>
                <a:cs typeface="微软雅黑"/>
              </a:rPr>
              <a:t>法律层面</a:t>
            </a:r>
            <a:r>
              <a:rPr lang="zh-CN" altLang="en-US" sz="1600">
                <a:solidFill>
                  <a:srgbClr val="5F5E5C"/>
                </a:solidFill>
                <a:latin typeface="微软雅黑"/>
                <a:ea typeface="微软雅黑"/>
                <a:cs typeface="微软雅黑"/>
              </a:rPr>
              <a:t>双方因为签订雇佣契约而产生的权利义务关系，亦即彼此之间的法律关系；另一方面是</a:t>
            </a:r>
            <a:r>
              <a:rPr lang="zh-CN" altLang="en-US" sz="1600" b="1">
                <a:solidFill>
                  <a:srgbClr val="FFC000"/>
                </a:solidFill>
                <a:latin typeface="微软雅黑"/>
                <a:ea typeface="微软雅黑"/>
                <a:cs typeface="微软雅黑"/>
              </a:rPr>
              <a:t>社会层面</a:t>
            </a:r>
            <a:r>
              <a:rPr lang="zh-CN" altLang="en-US" sz="1600">
                <a:solidFill>
                  <a:srgbClr val="5F5E5C"/>
                </a:solidFill>
                <a:latin typeface="微软雅黑"/>
                <a:ea typeface="微软雅黑"/>
                <a:cs typeface="微软雅黑"/>
              </a:rPr>
              <a:t>双方彼此间的人际、情感甚至道义等关系，亦即双方权利义务不成文的传统、习惯及默契等伦理关系。</a:t>
            </a:r>
            <a:endParaRPr lang="zh-CN" altLang="zh-CN" sz="1600" b="1">
              <a:solidFill>
                <a:srgbClr val="E67819"/>
              </a:solidFill>
              <a:latin typeface="微软雅黑"/>
              <a:ea typeface="微软雅黑"/>
              <a:cs typeface="微软雅黑"/>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66788" y="5021263"/>
            <a:ext cx="10985500" cy="12160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TextBox 6"/>
          <p:cNvSpPr txBox="1">
            <a:spLocks noChangeArrowheads="1"/>
          </p:cNvSpPr>
          <p:nvPr/>
        </p:nvSpPr>
        <p:spPr bwMode="auto">
          <a:xfrm>
            <a:off x="966788" y="2960688"/>
            <a:ext cx="5492750" cy="1692275"/>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从广义上讲，员工关系管理（</a:t>
            </a:r>
            <a:r>
              <a:rPr lang="en-US" altLang="zh-CN" sz="1600">
                <a:solidFill>
                  <a:srgbClr val="5F5E5C"/>
                </a:solidFill>
                <a:latin typeface="微软雅黑"/>
                <a:ea typeface="微软雅黑"/>
                <a:cs typeface="微软雅黑"/>
              </a:rPr>
              <a:t>ERM</a:t>
            </a:r>
            <a:r>
              <a:rPr lang="zh-CN" altLang="en-US" sz="1600">
                <a:solidFill>
                  <a:srgbClr val="5F5E5C"/>
                </a:solidFill>
                <a:latin typeface="微软雅黑"/>
                <a:ea typeface="微软雅黑"/>
                <a:cs typeface="微软雅黑"/>
              </a:rPr>
              <a:t>）是在企业人力资源体系中，各级管理人员和人力资源职能管理人员，通过拟订和实施各项人力资源政策和管理行为，以及其他的管理沟通手段调节企业和员工、员工与员工之间的相互联系和影响，从而实现组织的目标并确保为员工、社会增值。</a:t>
            </a:r>
            <a:endParaRPr lang="zh-CN" altLang="zh-CN" sz="1600" b="1">
              <a:solidFill>
                <a:srgbClr val="E67819"/>
              </a:solidFill>
              <a:latin typeface="微软雅黑"/>
              <a:ea typeface="微软雅黑"/>
              <a:cs typeface="微软雅黑"/>
            </a:endParaRPr>
          </a:p>
        </p:txBody>
      </p:sp>
      <p:sp>
        <p:nvSpPr>
          <p:cNvPr id="5" name="TextBox 6"/>
          <p:cNvSpPr txBox="1">
            <a:spLocks noChangeArrowheads="1"/>
          </p:cNvSpPr>
          <p:nvPr/>
        </p:nvSpPr>
        <p:spPr bwMode="auto">
          <a:xfrm>
            <a:off x="1058863" y="5164138"/>
            <a:ext cx="10815637" cy="928687"/>
          </a:xfrm>
          <a:prstGeom prst="rect">
            <a:avLst/>
          </a:prstGeom>
          <a:noFill/>
          <a:ln w="9525">
            <a:noFill/>
            <a:miter lim="800000"/>
            <a:headEnd/>
            <a:tailEnd/>
          </a:ln>
        </p:spPr>
        <p:txBody>
          <a:bodyPr anchor="ctr">
            <a:spAutoFit/>
          </a:bodyPr>
          <a:lstStyle/>
          <a:p>
            <a:pPr>
              <a:lnSpc>
                <a:spcPct val="130000"/>
              </a:lnSpc>
              <a:spcAft>
                <a:spcPts val="600"/>
              </a:spcAft>
            </a:pPr>
            <a:r>
              <a:rPr lang="zh-CN" altLang="en-US" sz="2200" b="1">
                <a:solidFill>
                  <a:schemeClr val="bg1"/>
                </a:solidFill>
                <a:latin typeface="微软雅黑"/>
                <a:ea typeface="微软雅黑"/>
                <a:cs typeface="微软雅黑"/>
              </a:rPr>
              <a:t>员工关系管理是企业设置较晚，功能相对不统一的人力资源管理职能模块，尽管它包含的工作最琐碎且不易呈现价值，但却是构建组织人力资源框架的重要组成部分。</a:t>
            </a:r>
            <a:endParaRPr lang="zh-CN" altLang="zh-CN" sz="2200" b="1">
              <a:solidFill>
                <a:schemeClr val="bg1"/>
              </a:solidFill>
              <a:latin typeface="微软雅黑"/>
              <a:ea typeface="微软雅黑"/>
              <a:cs typeface="微软雅黑"/>
            </a:endParaRPr>
          </a:p>
        </p:txBody>
      </p:sp>
      <p:sp>
        <p:nvSpPr>
          <p:cNvPr id="25604" name="TextBox 8"/>
          <p:cNvSpPr txBox="1">
            <a:spLocks noChangeArrowheads="1"/>
          </p:cNvSpPr>
          <p:nvPr/>
        </p:nvSpPr>
        <p:spPr bwMode="auto">
          <a:xfrm>
            <a:off x="966788" y="1455738"/>
            <a:ext cx="4968875" cy="430212"/>
          </a:xfrm>
          <a:prstGeom prst="rect">
            <a:avLst/>
          </a:prstGeom>
          <a:noFill/>
          <a:ln w="9525">
            <a:noFill/>
            <a:miter lim="800000"/>
            <a:headEnd/>
            <a:tailEnd/>
          </a:ln>
        </p:spPr>
        <p:txBody>
          <a:bodyPr>
            <a:spAutoFit/>
          </a:bodyPr>
          <a:lstStyle/>
          <a:p>
            <a:r>
              <a:rPr lang="zh-CN" altLang="en-US" sz="2200">
                <a:solidFill>
                  <a:srgbClr val="5F5E5C"/>
                </a:solidFill>
                <a:latin typeface="华康俪金黑W8(P)"/>
                <a:ea typeface="华康俪金黑W8(P)"/>
                <a:cs typeface="华康俪金黑W8(P)"/>
              </a:rPr>
              <a:t>第一节</a:t>
            </a:r>
            <a:r>
              <a:rPr lang="en-US" altLang="zh-CN" sz="2200">
                <a:solidFill>
                  <a:srgbClr val="5F5E5C"/>
                </a:solidFill>
                <a:latin typeface="华康俪金黑W8(P)"/>
                <a:ea typeface="华康俪金黑W8(P)"/>
                <a:cs typeface="华康俪金黑W8(P)"/>
              </a:rPr>
              <a:t>  </a:t>
            </a:r>
            <a:r>
              <a:rPr lang="zh-CN" altLang="en-US" sz="2200">
                <a:solidFill>
                  <a:srgbClr val="5F5E5C"/>
                </a:solidFill>
                <a:latin typeface="华康俪金黑W8(P)"/>
                <a:ea typeface="华康俪金黑W8(P)"/>
                <a:cs typeface="华康俪金黑W8(P)"/>
              </a:rPr>
              <a:t>员工关系与员工关系管理</a:t>
            </a:r>
          </a:p>
        </p:txBody>
      </p:sp>
      <p:sp>
        <p:nvSpPr>
          <p:cNvPr id="25605" name="TextBox 6"/>
          <p:cNvSpPr txBox="1">
            <a:spLocks noChangeArrowheads="1"/>
          </p:cNvSpPr>
          <p:nvPr/>
        </p:nvSpPr>
        <p:spPr bwMode="auto">
          <a:xfrm>
            <a:off x="966788" y="1858963"/>
            <a:ext cx="5276850" cy="452437"/>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1.1.2 </a:t>
            </a:r>
            <a:r>
              <a:rPr lang="zh-CN" altLang="en-US" b="1">
                <a:solidFill>
                  <a:srgbClr val="5F5E5C"/>
                </a:solidFill>
                <a:latin typeface="微软雅黑"/>
                <a:ea typeface="微软雅黑"/>
                <a:cs typeface="微软雅黑"/>
              </a:rPr>
              <a:t>员工关系管理</a:t>
            </a:r>
            <a:endParaRPr lang="zh-CN" altLang="zh-CN" b="1">
              <a:solidFill>
                <a:srgbClr val="5F5E5C"/>
              </a:solidFill>
              <a:latin typeface="微软雅黑"/>
              <a:ea typeface="微软雅黑"/>
              <a:cs typeface="微软雅黑"/>
            </a:endParaRPr>
          </a:p>
        </p:txBody>
      </p:sp>
      <p:sp>
        <p:nvSpPr>
          <p:cNvPr id="9" name="TextBox 6"/>
          <p:cNvSpPr txBox="1">
            <a:spLocks noChangeArrowheads="1"/>
          </p:cNvSpPr>
          <p:nvPr/>
        </p:nvSpPr>
        <p:spPr bwMode="auto">
          <a:xfrm>
            <a:off x="6604000" y="2960688"/>
            <a:ext cx="5348288" cy="1660525"/>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从狭义上讲，员工关系管理就是企业和员工的沟通管理，这种沟通更多采用柔性的、激励性的、非强制的手段，从而提高员工满意度，支持组织其他管理目标的实现。其主要职责是：协调员工与管理者、员工与员工之间的关系，引导建立积极向上的工作环境。</a:t>
            </a:r>
            <a:endParaRPr lang="zh-CN" altLang="zh-CN" sz="1600" b="1">
              <a:solidFill>
                <a:srgbClr val="E67819"/>
              </a:solidFill>
              <a:latin typeface="微软雅黑"/>
              <a:ea typeface="微软雅黑"/>
              <a:cs typeface="微软雅黑"/>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966788" y="3287713"/>
            <a:ext cx="5492750" cy="2012950"/>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因此，员工关系管理的目的就是，</a:t>
            </a:r>
            <a:r>
              <a:rPr lang="zh-CN" altLang="en-US" sz="1600" b="1">
                <a:solidFill>
                  <a:srgbClr val="FFC000"/>
                </a:solidFill>
                <a:latin typeface="微软雅黑"/>
                <a:ea typeface="微软雅黑"/>
                <a:cs typeface="微软雅黑"/>
              </a:rPr>
              <a:t>提高员工满意度、忠诚度和敬业度，进而提高企业生产率，维持企业的竞争优势，使企业在竞争中获胜</a:t>
            </a:r>
            <a:r>
              <a:rPr lang="zh-CN" altLang="en-US" sz="1600">
                <a:solidFill>
                  <a:srgbClr val="5F5E5C"/>
                </a:solidFill>
                <a:latin typeface="微软雅黑"/>
                <a:ea typeface="微软雅黑"/>
                <a:cs typeface="微软雅黑"/>
              </a:rPr>
              <a:t>。许多企业在公司发展状况良好、员工队伍比较稳定时，根本就不会想到还要做什么员工关系管理工作，</a:t>
            </a:r>
            <a:r>
              <a:rPr lang="zh-CN" altLang="en-US" sz="1600" b="1">
                <a:solidFill>
                  <a:srgbClr val="FF0000"/>
                </a:solidFill>
                <a:latin typeface="微软雅黑"/>
                <a:ea typeface="微软雅黑"/>
                <a:cs typeface="微软雅黑"/>
              </a:rPr>
              <a:t>等到发现下属员工积怨较多，甚至纷纷离职的时候，才想起平时怎么没有重视员工关系管理工作</a:t>
            </a:r>
            <a:r>
              <a:rPr lang="zh-CN" altLang="en-US" sz="1600">
                <a:solidFill>
                  <a:srgbClr val="5F5E5C"/>
                </a:solidFill>
                <a:latin typeface="微软雅黑"/>
                <a:ea typeface="微软雅黑"/>
                <a:cs typeface="微软雅黑"/>
              </a:rPr>
              <a:t>。</a:t>
            </a:r>
            <a:endParaRPr lang="zh-CN" altLang="zh-CN" sz="1600" b="1">
              <a:solidFill>
                <a:srgbClr val="E67819"/>
              </a:solidFill>
              <a:latin typeface="微软雅黑"/>
              <a:ea typeface="微软雅黑"/>
              <a:cs typeface="微软雅黑"/>
            </a:endParaRPr>
          </a:p>
        </p:txBody>
      </p:sp>
      <p:sp>
        <p:nvSpPr>
          <p:cNvPr id="5" name="TextBox 6"/>
          <p:cNvSpPr txBox="1">
            <a:spLocks noChangeArrowheads="1"/>
          </p:cNvSpPr>
          <p:nvPr/>
        </p:nvSpPr>
        <p:spPr bwMode="auto">
          <a:xfrm>
            <a:off x="966788" y="2579688"/>
            <a:ext cx="10985500" cy="417512"/>
          </a:xfrm>
          <a:prstGeom prst="rect">
            <a:avLst/>
          </a:prstGeom>
          <a:noFill/>
          <a:ln w="9525">
            <a:noFill/>
            <a:miter lim="800000"/>
            <a:headEnd/>
            <a:tailEnd/>
          </a:ln>
        </p:spPr>
        <p:txBody>
          <a:bodyPr>
            <a:spAutoFit/>
          </a:bodyPr>
          <a:lstStyle/>
          <a:p>
            <a:pPr>
              <a:lnSpc>
                <a:spcPct val="130000"/>
              </a:lnSpc>
              <a:spcAft>
                <a:spcPts val="600"/>
              </a:spcAft>
            </a:pPr>
            <a:r>
              <a:rPr lang="zh-CN" altLang="en-US" b="1">
                <a:solidFill>
                  <a:srgbClr val="5F5E5C"/>
                </a:solidFill>
                <a:latin typeface="微软雅黑"/>
                <a:ea typeface="微软雅黑"/>
                <a:cs typeface="微软雅黑"/>
              </a:rPr>
              <a:t>员工关系在不同时期、不同的企业有其不同的特点，但</a:t>
            </a:r>
            <a:r>
              <a:rPr lang="zh-CN" altLang="en-US" b="1">
                <a:solidFill>
                  <a:srgbClr val="FFC000"/>
                </a:solidFill>
                <a:latin typeface="微软雅黑"/>
                <a:ea typeface="微软雅黑"/>
                <a:cs typeface="微软雅黑"/>
              </a:rPr>
              <a:t>劳资双方在利益上的对立与统一关系是永恒存在的。</a:t>
            </a:r>
            <a:endParaRPr lang="zh-CN" altLang="zh-CN" b="1">
              <a:solidFill>
                <a:srgbClr val="FFC000"/>
              </a:solidFill>
              <a:latin typeface="微软雅黑"/>
              <a:ea typeface="微软雅黑"/>
              <a:cs typeface="微软雅黑"/>
            </a:endParaRPr>
          </a:p>
        </p:txBody>
      </p:sp>
      <p:sp>
        <p:nvSpPr>
          <p:cNvPr id="26627" name="TextBox 8"/>
          <p:cNvSpPr txBox="1">
            <a:spLocks noChangeArrowheads="1"/>
          </p:cNvSpPr>
          <p:nvPr/>
        </p:nvSpPr>
        <p:spPr bwMode="auto">
          <a:xfrm>
            <a:off x="966788" y="1455738"/>
            <a:ext cx="5276850" cy="430212"/>
          </a:xfrm>
          <a:prstGeom prst="rect">
            <a:avLst/>
          </a:prstGeom>
          <a:noFill/>
          <a:ln w="9525">
            <a:noFill/>
            <a:miter lim="800000"/>
            <a:headEnd/>
            <a:tailEnd/>
          </a:ln>
        </p:spPr>
        <p:txBody>
          <a:bodyPr>
            <a:spAutoFit/>
          </a:bodyPr>
          <a:lstStyle/>
          <a:p>
            <a:r>
              <a:rPr lang="zh-CN" altLang="en-US" sz="2200">
                <a:solidFill>
                  <a:srgbClr val="5F5E5C"/>
                </a:solidFill>
                <a:latin typeface="华康俪金黑W8(P)"/>
                <a:ea typeface="华康俪金黑W8(P)"/>
                <a:cs typeface="华康俪金黑W8(P)"/>
              </a:rPr>
              <a:t>第二节</a:t>
            </a:r>
            <a:r>
              <a:rPr lang="en-US" altLang="zh-CN" sz="2200">
                <a:solidFill>
                  <a:srgbClr val="5F5E5C"/>
                </a:solidFill>
                <a:latin typeface="华康俪金黑W8(P)"/>
                <a:ea typeface="华康俪金黑W8(P)"/>
                <a:cs typeface="华康俪金黑W8(P)"/>
              </a:rPr>
              <a:t>  </a:t>
            </a:r>
            <a:r>
              <a:rPr lang="zh-CN" altLang="en-US" sz="2200">
                <a:solidFill>
                  <a:srgbClr val="5F5E5C"/>
                </a:solidFill>
                <a:latin typeface="华康俪金黑W8(P)"/>
                <a:ea typeface="华康俪金黑W8(P)"/>
                <a:cs typeface="华康俪金黑W8(P)"/>
              </a:rPr>
              <a:t>员工关系管理的目的、重要性</a:t>
            </a:r>
          </a:p>
        </p:txBody>
      </p:sp>
      <p:sp>
        <p:nvSpPr>
          <p:cNvPr id="9" name="TextBox 6"/>
          <p:cNvSpPr txBox="1">
            <a:spLocks noChangeArrowheads="1"/>
          </p:cNvSpPr>
          <p:nvPr/>
        </p:nvSpPr>
        <p:spPr bwMode="auto">
          <a:xfrm>
            <a:off x="6604000" y="3287713"/>
            <a:ext cx="5348288" cy="2012950"/>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建立和谐的员工关系，</a:t>
            </a:r>
            <a:r>
              <a:rPr lang="zh-CN" altLang="en-US" sz="1600" b="1">
                <a:solidFill>
                  <a:srgbClr val="FFC000"/>
                </a:solidFill>
                <a:latin typeface="微软雅黑"/>
                <a:ea typeface="微软雅黑"/>
                <a:cs typeface="微软雅黑"/>
              </a:rPr>
              <a:t>是企业文化建设的重要方面，也是良好企业形象的重要方面</a:t>
            </a:r>
            <a:r>
              <a:rPr lang="zh-CN" altLang="en-US" sz="1600">
                <a:solidFill>
                  <a:srgbClr val="5F5E5C"/>
                </a:solidFill>
                <a:latin typeface="微软雅黑"/>
                <a:ea typeface="微软雅黑"/>
                <a:cs typeface="微软雅黑"/>
              </a:rPr>
              <a:t>。良好的员工关系管理能够极大地</a:t>
            </a:r>
            <a:r>
              <a:rPr lang="zh-CN" altLang="en-US" sz="1600" b="1">
                <a:solidFill>
                  <a:srgbClr val="FFC000"/>
                </a:solidFill>
                <a:latin typeface="微软雅黑"/>
                <a:ea typeface="微软雅黑"/>
                <a:cs typeface="微软雅黑"/>
              </a:rPr>
              <a:t>增强企业的竞争优势</a:t>
            </a:r>
            <a:r>
              <a:rPr lang="zh-CN" altLang="en-US" sz="1600">
                <a:solidFill>
                  <a:srgbClr val="5F5E5C"/>
                </a:solidFill>
                <a:latin typeface="微软雅黑"/>
                <a:ea typeface="微软雅黑"/>
                <a:cs typeface="微软雅黑"/>
              </a:rPr>
              <a:t>。员工关系管理在企业中起到很重要的作用，</a:t>
            </a:r>
            <a:r>
              <a:rPr lang="zh-CN" altLang="en-US" sz="1600" b="1">
                <a:solidFill>
                  <a:srgbClr val="FFC000"/>
                </a:solidFill>
                <a:latin typeface="微软雅黑"/>
                <a:ea typeface="微软雅黑"/>
                <a:cs typeface="微软雅黑"/>
              </a:rPr>
              <a:t>很多大企业都要设立员工关系经理或员工关系专员</a:t>
            </a:r>
            <a:r>
              <a:rPr lang="zh-CN" altLang="en-US" sz="1600">
                <a:solidFill>
                  <a:srgbClr val="5F5E5C"/>
                </a:solidFill>
                <a:latin typeface="微软雅黑"/>
                <a:ea typeface="微软雅黑"/>
                <a:cs typeface="微软雅黑"/>
              </a:rPr>
              <a:t>，比如</a:t>
            </a:r>
            <a:r>
              <a:rPr lang="en-US" altLang="zh-CN" sz="1600">
                <a:solidFill>
                  <a:srgbClr val="5F5E5C"/>
                </a:solidFill>
                <a:latin typeface="微软雅黑"/>
                <a:ea typeface="微软雅黑"/>
                <a:cs typeface="微软雅黑"/>
              </a:rPr>
              <a:t>IBM</a:t>
            </a:r>
            <a:r>
              <a:rPr lang="zh-CN" altLang="en-US" sz="1600">
                <a:solidFill>
                  <a:srgbClr val="5F5E5C"/>
                </a:solidFill>
                <a:latin typeface="微软雅黑"/>
                <a:ea typeface="微软雅黑"/>
                <a:cs typeface="微软雅黑"/>
              </a:rPr>
              <a:t>、雅芳、宝洁等名企分别都设有自己的员工关系经理，专门负责做好员工关系的管理工作。</a:t>
            </a:r>
            <a:endParaRPr lang="zh-CN" altLang="zh-CN" sz="1600" b="1">
              <a:solidFill>
                <a:srgbClr val="E67819"/>
              </a:solidFill>
              <a:latin typeface="微软雅黑"/>
              <a:ea typeface="微软雅黑"/>
              <a:cs typeface="微软雅黑"/>
            </a:endParaRPr>
          </a:p>
        </p:txBody>
      </p:sp>
      <p:sp>
        <p:nvSpPr>
          <p:cNvPr id="10" name="矩形 9"/>
          <p:cNvSpPr/>
          <p:nvPr/>
        </p:nvSpPr>
        <p:spPr>
          <a:xfrm>
            <a:off x="966788" y="5445125"/>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a:xfrm>
            <a:off x="966788" y="3068638"/>
            <a:ext cx="10985500" cy="1000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966788" y="1966913"/>
            <a:ext cx="10985500" cy="412750"/>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目前大多数企业对员工关系的理解还停留在</a:t>
            </a:r>
            <a:r>
              <a:rPr lang="zh-CN" altLang="en-US" sz="1600" b="1">
                <a:solidFill>
                  <a:srgbClr val="FF0000"/>
                </a:solidFill>
                <a:latin typeface="微软雅黑"/>
                <a:ea typeface="微软雅黑"/>
                <a:cs typeface="微软雅黑"/>
              </a:rPr>
              <a:t>劳动关系管理的初级阶段</a:t>
            </a:r>
            <a:r>
              <a:rPr lang="zh-CN" altLang="en-US" sz="1600">
                <a:solidFill>
                  <a:srgbClr val="5F5E5C"/>
                </a:solidFill>
                <a:latin typeface="微软雅黑"/>
                <a:ea typeface="微软雅黑"/>
                <a:cs typeface="微软雅黑"/>
              </a:rPr>
              <a:t>，职能范围有限，相关从业人员专业技能有限等等。</a:t>
            </a:r>
            <a:endParaRPr lang="zh-CN" altLang="zh-CN" sz="1600">
              <a:solidFill>
                <a:srgbClr val="FFC000"/>
              </a:solidFill>
              <a:latin typeface="微软雅黑"/>
              <a:ea typeface="微软雅黑"/>
              <a:cs typeface="微软雅黑"/>
            </a:endParaRPr>
          </a:p>
        </p:txBody>
      </p:sp>
      <p:sp>
        <p:nvSpPr>
          <p:cNvPr id="27650" name="TextBox 8"/>
          <p:cNvSpPr txBox="1">
            <a:spLocks noChangeArrowheads="1"/>
          </p:cNvSpPr>
          <p:nvPr/>
        </p:nvSpPr>
        <p:spPr bwMode="auto">
          <a:xfrm>
            <a:off x="966788" y="1455738"/>
            <a:ext cx="5276850" cy="430212"/>
          </a:xfrm>
          <a:prstGeom prst="rect">
            <a:avLst/>
          </a:prstGeom>
          <a:noFill/>
          <a:ln w="9525">
            <a:noFill/>
            <a:miter lim="800000"/>
            <a:headEnd/>
            <a:tailEnd/>
          </a:ln>
        </p:spPr>
        <p:txBody>
          <a:bodyPr>
            <a:spAutoFit/>
          </a:bodyPr>
          <a:lstStyle/>
          <a:p>
            <a:r>
              <a:rPr lang="zh-CN" altLang="en-US" sz="2200">
                <a:solidFill>
                  <a:srgbClr val="5F5E5C"/>
                </a:solidFill>
                <a:latin typeface="华康俪金黑W8(P)"/>
                <a:ea typeface="华康俪金黑W8(P)"/>
                <a:cs typeface="华康俪金黑W8(P)"/>
              </a:rPr>
              <a:t>第三节</a:t>
            </a:r>
            <a:r>
              <a:rPr lang="en-US" altLang="zh-CN" sz="2200">
                <a:solidFill>
                  <a:srgbClr val="5F5E5C"/>
                </a:solidFill>
                <a:latin typeface="华康俪金黑W8(P)"/>
                <a:ea typeface="华康俪金黑W8(P)"/>
                <a:cs typeface="华康俪金黑W8(P)"/>
              </a:rPr>
              <a:t>  </a:t>
            </a:r>
            <a:r>
              <a:rPr lang="zh-CN" altLang="en-US" sz="2200">
                <a:solidFill>
                  <a:srgbClr val="5F5E5C"/>
                </a:solidFill>
                <a:latin typeface="华康俪金黑W8(P)"/>
                <a:ea typeface="华康俪金黑W8(P)"/>
                <a:cs typeface="华康俪金黑W8(P)"/>
              </a:rPr>
              <a:t>员工关系管理的现状</a:t>
            </a:r>
          </a:p>
        </p:txBody>
      </p:sp>
      <p:sp>
        <p:nvSpPr>
          <p:cNvPr id="8" name="TextBox 6"/>
          <p:cNvSpPr txBox="1">
            <a:spLocks noChangeArrowheads="1"/>
          </p:cNvSpPr>
          <p:nvPr/>
        </p:nvSpPr>
        <p:spPr bwMode="auto">
          <a:xfrm>
            <a:off x="966788" y="2924175"/>
            <a:ext cx="10893425" cy="3127375"/>
          </a:xfrm>
          <a:prstGeom prst="rect">
            <a:avLst/>
          </a:prstGeom>
          <a:noFill/>
          <a:ln w="9525">
            <a:noFill/>
            <a:miter lim="800000"/>
            <a:headEnd/>
            <a:tailEnd/>
          </a:ln>
        </p:spPr>
        <p:txBody>
          <a:bodyPr>
            <a:spAutoFit/>
          </a:bodyPr>
          <a:lstStyle/>
          <a:p>
            <a:pPr marL="342900" indent="-342900">
              <a:lnSpc>
                <a:spcPct val="130000"/>
              </a:lnSpc>
              <a:spcAft>
                <a:spcPts val="300"/>
              </a:spcAft>
              <a:buFont typeface="Calibri" pitchFamily="34" charset="0"/>
              <a:buAutoNum type="arabicPeriod"/>
            </a:pPr>
            <a:r>
              <a:rPr lang="zh-CN" altLang="en-US" sz="1600">
                <a:solidFill>
                  <a:srgbClr val="5F5E5C"/>
                </a:solidFill>
                <a:latin typeface="微软雅黑"/>
                <a:ea typeface="微软雅黑"/>
                <a:cs typeface="微软雅黑"/>
              </a:rPr>
              <a:t>目前中国企业对员工关系管理认知不足，大部分企业没有设置独立的岗位，或即使有，也没有能够充分履行员工关系管理的职能。大部分企业的员工关系管理仅</a:t>
            </a:r>
            <a:r>
              <a:rPr lang="zh-CN" altLang="en-US" sz="1600" b="1">
                <a:solidFill>
                  <a:srgbClr val="FF0000"/>
                </a:solidFill>
                <a:latin typeface="微软雅黑"/>
                <a:ea typeface="微软雅黑"/>
                <a:cs typeface="微软雅黑"/>
              </a:rPr>
              <a:t>局限在劳动关系（劳动合同）管理和简单的企业文化活动方面</a:t>
            </a:r>
            <a:r>
              <a:rPr lang="zh-CN" altLang="en-US" sz="1600" b="1">
                <a:solidFill>
                  <a:srgbClr val="5F5E5C"/>
                </a:solidFill>
                <a:latin typeface="微软雅黑"/>
                <a:ea typeface="微软雅黑"/>
                <a:cs typeface="微软雅黑"/>
              </a:rPr>
              <a:t>。</a:t>
            </a:r>
          </a:p>
          <a:p>
            <a:pPr marL="342900" indent="-342900">
              <a:lnSpc>
                <a:spcPct val="130000"/>
              </a:lnSpc>
              <a:spcAft>
                <a:spcPts val="300"/>
              </a:spcAft>
              <a:buFont typeface="Calibri" pitchFamily="34" charset="0"/>
              <a:buAutoNum type="arabicPeriod"/>
            </a:pPr>
            <a:r>
              <a:rPr lang="zh-CN" altLang="en-US" sz="1600" b="1">
                <a:solidFill>
                  <a:srgbClr val="FF0000"/>
                </a:solidFill>
                <a:latin typeface="微软雅黑"/>
                <a:ea typeface="微软雅黑"/>
                <a:cs typeface="微软雅黑"/>
              </a:rPr>
              <a:t>员工关系管理人员专业技能有限</a:t>
            </a:r>
            <a:r>
              <a:rPr lang="zh-CN" altLang="en-US" sz="1600" b="1">
                <a:solidFill>
                  <a:srgbClr val="5F5E5C"/>
                </a:solidFill>
                <a:latin typeface="微软雅黑"/>
                <a:ea typeface="微软雅黑"/>
                <a:cs typeface="微软雅黑"/>
              </a:rPr>
              <a:t>。</a:t>
            </a:r>
            <a:r>
              <a:rPr lang="zh-CN" altLang="en-US" sz="1600">
                <a:solidFill>
                  <a:srgbClr val="5F5E5C"/>
                </a:solidFill>
                <a:latin typeface="微软雅黑"/>
                <a:ea typeface="微软雅黑"/>
                <a:cs typeface="微软雅黑"/>
              </a:rPr>
              <a:t>绝大多数从业者的知识和经验均不全面或相对较弱，而有关</a:t>
            </a:r>
            <a:r>
              <a:rPr lang="zh-CN" altLang="en-US" sz="1600" b="1">
                <a:solidFill>
                  <a:srgbClr val="FFC000"/>
                </a:solidFill>
                <a:latin typeface="微软雅黑"/>
                <a:ea typeface="微软雅黑"/>
                <a:cs typeface="微软雅黑"/>
              </a:rPr>
              <a:t>劳动法规</a:t>
            </a:r>
            <a:r>
              <a:rPr lang="zh-CN" altLang="en-US" sz="1600" b="1">
                <a:solidFill>
                  <a:srgbClr val="5F5E5C"/>
                </a:solidFill>
                <a:latin typeface="微软雅黑"/>
                <a:ea typeface="微软雅黑"/>
                <a:cs typeface="微软雅黑"/>
              </a:rPr>
              <a:t>、</a:t>
            </a:r>
            <a:r>
              <a:rPr lang="zh-CN" altLang="en-US" sz="1600" b="1">
                <a:solidFill>
                  <a:srgbClr val="FFC000"/>
                </a:solidFill>
                <a:latin typeface="微软雅黑"/>
                <a:ea typeface="微软雅黑"/>
                <a:cs typeface="微软雅黑"/>
              </a:rPr>
              <a:t>沟通</a:t>
            </a:r>
            <a:r>
              <a:rPr lang="zh-CN" altLang="en-US" sz="1600" b="1">
                <a:solidFill>
                  <a:srgbClr val="5F5E5C"/>
                </a:solidFill>
                <a:latin typeface="微软雅黑"/>
                <a:ea typeface="微软雅黑"/>
                <a:cs typeface="微软雅黑"/>
              </a:rPr>
              <a:t>、</a:t>
            </a:r>
            <a:r>
              <a:rPr lang="zh-CN" altLang="en-US" sz="1600" b="1">
                <a:solidFill>
                  <a:srgbClr val="FFC000"/>
                </a:solidFill>
                <a:latin typeface="微软雅黑"/>
                <a:ea typeface="微软雅黑"/>
                <a:cs typeface="微软雅黑"/>
              </a:rPr>
              <a:t>员工活动</a:t>
            </a:r>
            <a:r>
              <a:rPr lang="zh-CN" altLang="en-US" sz="1600">
                <a:solidFill>
                  <a:srgbClr val="5F5E5C"/>
                </a:solidFill>
                <a:latin typeface="微软雅黑"/>
                <a:ea typeface="微软雅黑"/>
                <a:cs typeface="微软雅黑"/>
              </a:rPr>
              <a:t>等领域的知识和技能成为从业者亟待提升的核心能力。</a:t>
            </a:r>
          </a:p>
          <a:p>
            <a:pPr marL="342900" indent="-342900">
              <a:lnSpc>
                <a:spcPct val="130000"/>
              </a:lnSpc>
              <a:spcAft>
                <a:spcPts val="300"/>
              </a:spcAft>
              <a:buFont typeface="Calibri" pitchFamily="34" charset="0"/>
              <a:buAutoNum type="arabicPeriod"/>
            </a:pPr>
            <a:r>
              <a:rPr lang="zh-CN" altLang="en-US" sz="1600">
                <a:solidFill>
                  <a:srgbClr val="5F5E5C"/>
                </a:solidFill>
                <a:latin typeface="微软雅黑"/>
                <a:ea typeface="微软雅黑"/>
                <a:cs typeface="微软雅黑"/>
              </a:rPr>
              <a:t>多数企业在营造</a:t>
            </a:r>
            <a:r>
              <a:rPr lang="zh-CN" altLang="en-US" sz="1600" b="1">
                <a:solidFill>
                  <a:srgbClr val="FFC000"/>
                </a:solidFill>
                <a:latin typeface="微软雅黑"/>
                <a:ea typeface="微软雅黑"/>
                <a:cs typeface="微软雅黑"/>
              </a:rPr>
              <a:t>“赞赏</a:t>
            </a:r>
            <a:r>
              <a:rPr lang="en-US" altLang="zh-CN" sz="1600" b="1">
                <a:solidFill>
                  <a:srgbClr val="FFC000"/>
                </a:solidFill>
                <a:latin typeface="微软雅黑"/>
                <a:ea typeface="微软雅黑"/>
                <a:cs typeface="微软雅黑"/>
              </a:rPr>
              <a:t>/</a:t>
            </a:r>
            <a:r>
              <a:rPr lang="zh-CN" altLang="en-US" sz="1600" b="1">
                <a:solidFill>
                  <a:srgbClr val="FFC000"/>
                </a:solidFill>
                <a:latin typeface="微软雅黑"/>
                <a:ea typeface="微软雅黑"/>
                <a:cs typeface="微软雅黑"/>
              </a:rPr>
              <a:t>激励”</a:t>
            </a:r>
            <a:r>
              <a:rPr lang="zh-CN" altLang="en-US" sz="1600">
                <a:solidFill>
                  <a:srgbClr val="5F5E5C"/>
                </a:solidFill>
                <a:latin typeface="微软雅黑"/>
                <a:ea typeface="微软雅黑"/>
                <a:cs typeface="微软雅黑"/>
              </a:rPr>
              <a:t>的企业文化氛围方面较弱，</a:t>
            </a:r>
            <a:r>
              <a:rPr lang="zh-CN" altLang="en-US" sz="1600" b="1">
                <a:solidFill>
                  <a:srgbClr val="FFC000"/>
                </a:solidFill>
                <a:latin typeface="微软雅黑"/>
                <a:ea typeface="微软雅黑"/>
                <a:cs typeface="微软雅黑"/>
              </a:rPr>
              <a:t>旅游</a:t>
            </a:r>
            <a:r>
              <a:rPr lang="zh-CN" altLang="en-US" sz="1600">
                <a:solidFill>
                  <a:srgbClr val="5F5E5C"/>
                </a:solidFill>
                <a:latin typeface="微软雅黑"/>
                <a:ea typeface="微软雅黑"/>
                <a:cs typeface="微软雅黑"/>
              </a:rPr>
              <a:t>成为企业非货币激励的主要手段。</a:t>
            </a:r>
            <a:endParaRPr lang="en-US" altLang="zh-CN" sz="1600">
              <a:solidFill>
                <a:srgbClr val="5F5E5C"/>
              </a:solidFill>
              <a:latin typeface="微软雅黑"/>
              <a:ea typeface="微软雅黑"/>
              <a:cs typeface="微软雅黑"/>
            </a:endParaRPr>
          </a:p>
          <a:p>
            <a:pPr marL="342900" indent="-342900">
              <a:lnSpc>
                <a:spcPct val="130000"/>
              </a:lnSpc>
              <a:spcAft>
                <a:spcPts val="300"/>
              </a:spcAft>
              <a:buFont typeface="Calibri" pitchFamily="34" charset="0"/>
              <a:buAutoNum type="arabicPeriod"/>
            </a:pPr>
            <a:r>
              <a:rPr lang="zh-CN" altLang="en-US" sz="1600">
                <a:solidFill>
                  <a:srgbClr val="5F5E5C"/>
                </a:solidFill>
                <a:latin typeface="微软雅黑"/>
                <a:ea typeface="微软雅黑"/>
                <a:cs typeface="微软雅黑"/>
              </a:rPr>
              <a:t>员工关怀更偏重物质关怀，如年度体检等，且项目分散（或只偏重高层人员），而精神的关怀层面，比如</a:t>
            </a:r>
            <a:r>
              <a:rPr lang="zh-CN" altLang="en-US" sz="1600" b="1">
                <a:solidFill>
                  <a:srgbClr val="FFC000"/>
                </a:solidFill>
                <a:latin typeface="微软雅黑"/>
                <a:ea typeface="微软雅黑"/>
                <a:cs typeface="微软雅黑"/>
              </a:rPr>
              <a:t>压力冲突化解</a:t>
            </a:r>
            <a:r>
              <a:rPr lang="zh-CN" altLang="en-US" sz="1600">
                <a:solidFill>
                  <a:srgbClr val="5F5E5C"/>
                </a:solidFill>
                <a:latin typeface="微软雅黑"/>
                <a:ea typeface="微软雅黑"/>
                <a:cs typeface="微软雅黑"/>
              </a:rPr>
              <a:t>、</a:t>
            </a:r>
            <a:r>
              <a:rPr lang="zh-CN" altLang="en-US" sz="1600" b="1">
                <a:solidFill>
                  <a:srgbClr val="FFC000"/>
                </a:solidFill>
                <a:latin typeface="微软雅黑"/>
                <a:ea typeface="微软雅黑"/>
                <a:cs typeface="微软雅黑"/>
              </a:rPr>
              <a:t>员工帮助热线</a:t>
            </a:r>
            <a:r>
              <a:rPr lang="zh-CN" altLang="en-US" sz="1600">
                <a:solidFill>
                  <a:srgbClr val="5F5E5C"/>
                </a:solidFill>
                <a:latin typeface="微软雅黑"/>
                <a:ea typeface="微软雅黑"/>
                <a:cs typeface="微软雅黑"/>
              </a:rPr>
              <a:t>以及</a:t>
            </a:r>
            <a:r>
              <a:rPr lang="zh-CN" altLang="en-US" sz="1600" b="1">
                <a:solidFill>
                  <a:srgbClr val="FFC000"/>
                </a:solidFill>
                <a:latin typeface="微软雅黑"/>
                <a:ea typeface="微软雅黑"/>
                <a:cs typeface="微软雅黑"/>
              </a:rPr>
              <a:t>婚姻家庭关系</a:t>
            </a:r>
            <a:r>
              <a:rPr lang="zh-CN" altLang="en-US" sz="1600">
                <a:solidFill>
                  <a:srgbClr val="5F5E5C"/>
                </a:solidFill>
                <a:latin typeface="微软雅黑"/>
                <a:ea typeface="微软雅黑"/>
                <a:cs typeface="微软雅黑"/>
              </a:rPr>
              <a:t>等采用率较低。</a:t>
            </a:r>
            <a:endParaRPr lang="en-US" altLang="zh-CN" sz="1600">
              <a:solidFill>
                <a:srgbClr val="5F5E5C"/>
              </a:solidFill>
              <a:latin typeface="微软雅黑"/>
              <a:ea typeface="微软雅黑"/>
              <a:cs typeface="微软雅黑"/>
            </a:endParaRPr>
          </a:p>
          <a:p>
            <a:pPr marL="342900" indent="-342900">
              <a:lnSpc>
                <a:spcPct val="130000"/>
              </a:lnSpc>
              <a:spcAft>
                <a:spcPts val="300"/>
              </a:spcAft>
              <a:buFont typeface="Calibri" pitchFamily="34" charset="0"/>
              <a:buAutoNum type="arabicPeriod"/>
            </a:pPr>
            <a:r>
              <a:rPr lang="zh-CN" altLang="en-US" sz="1600">
                <a:solidFill>
                  <a:srgbClr val="5F5E5C"/>
                </a:solidFill>
                <a:latin typeface="微软雅黑"/>
                <a:ea typeface="微软雅黑"/>
                <a:cs typeface="微软雅黑"/>
              </a:rPr>
              <a:t>在长期激励方面，企业手段有限，</a:t>
            </a:r>
            <a:r>
              <a:rPr lang="zh-CN" altLang="en-US" sz="1600" b="1">
                <a:solidFill>
                  <a:srgbClr val="FF0000"/>
                </a:solidFill>
                <a:latin typeface="微软雅黑"/>
                <a:ea typeface="微软雅黑"/>
                <a:cs typeface="微软雅黑"/>
              </a:rPr>
              <a:t>股票等长期激励利用不够</a:t>
            </a:r>
            <a:r>
              <a:rPr lang="zh-CN" altLang="en-US" sz="1600">
                <a:solidFill>
                  <a:srgbClr val="5F5E5C"/>
                </a:solidFill>
                <a:latin typeface="微软雅黑"/>
                <a:ea typeface="微软雅黑"/>
                <a:cs typeface="微软雅黑"/>
              </a:rPr>
              <a:t>。总的来说，企业福利主要体现在企业班车和工作餐等两方面。</a:t>
            </a:r>
            <a:r>
              <a:rPr lang="zh-CN" altLang="en-US" sz="1600" b="1">
                <a:solidFill>
                  <a:srgbClr val="FF0000"/>
                </a:solidFill>
                <a:latin typeface="微软雅黑"/>
                <a:ea typeface="微软雅黑"/>
                <a:cs typeface="微软雅黑"/>
              </a:rPr>
              <a:t>甚至许多企业只提供国家规定的五险一金，少数企业保险都不能给缴。</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80" name="组合 1"/>
          <p:cNvGrpSpPr>
            <a:grpSpLocks/>
          </p:cNvGrpSpPr>
          <p:nvPr/>
        </p:nvGrpSpPr>
        <p:grpSpPr bwMode="auto">
          <a:xfrm>
            <a:off x="266700" y="1966913"/>
            <a:ext cx="4968875" cy="3597275"/>
            <a:chOff x="1561083" y="1916832"/>
            <a:chExt cx="4968552" cy="3596673"/>
          </a:xfrm>
        </p:grpSpPr>
        <p:graphicFrame>
          <p:nvGraphicFramePr>
            <p:cNvPr id="28679" name="图表 2"/>
            <p:cNvGraphicFramePr>
              <a:graphicFrameLocks/>
            </p:cNvGraphicFramePr>
            <p:nvPr/>
          </p:nvGraphicFramePr>
          <p:xfrm>
            <a:off x="1561083" y="1916832"/>
            <a:ext cx="4968552" cy="3596673"/>
          </p:xfrm>
          <a:graphic>
            <a:graphicData uri="http://schemas.openxmlformats.org/presentationml/2006/ole">
              <p:oleObj spid="_x0000_s28679" r:id="rId3" imgW="4968671" imgH="3596952" progId="Excel.Chart.8">
                <p:embed/>
              </p:oleObj>
            </a:graphicData>
          </a:graphic>
        </p:graphicFrame>
        <p:cxnSp>
          <p:nvCxnSpPr>
            <p:cNvPr id="7" name="直接连接符 6"/>
            <p:cNvCxnSpPr/>
            <p:nvPr/>
          </p:nvCxnSpPr>
          <p:spPr>
            <a:xfrm flipH="1" flipV="1">
              <a:off x="5450205" y="4581798"/>
              <a:ext cx="439709" cy="314272"/>
            </a:xfrm>
            <a:prstGeom prst="line">
              <a:avLst/>
            </a:prstGeom>
            <a:ln w="28575">
              <a:solidFill>
                <a:srgbClr val="3B79CE"/>
              </a:solidFill>
            </a:ln>
          </p:spPr>
          <p:style>
            <a:lnRef idx="1">
              <a:schemeClr val="accent1"/>
            </a:lnRef>
            <a:fillRef idx="0">
              <a:schemeClr val="accent1"/>
            </a:fillRef>
            <a:effectRef idx="0">
              <a:schemeClr val="accent1"/>
            </a:effectRef>
            <a:fontRef idx="minor">
              <a:schemeClr val="tx1"/>
            </a:fontRef>
          </p:style>
        </p:cxnSp>
      </p:grpSp>
      <p:cxnSp>
        <p:nvCxnSpPr>
          <p:cNvPr id="8" name="直接连接符 7"/>
          <p:cNvCxnSpPr/>
          <p:nvPr/>
        </p:nvCxnSpPr>
        <p:spPr>
          <a:xfrm>
            <a:off x="4595813" y="4946650"/>
            <a:ext cx="6256337" cy="0"/>
          </a:xfrm>
          <a:prstGeom prst="line">
            <a:avLst/>
          </a:prstGeom>
          <a:ln w="28575">
            <a:solidFill>
              <a:srgbClr val="3B79CE"/>
            </a:solidFill>
          </a:ln>
        </p:spPr>
        <p:style>
          <a:lnRef idx="1">
            <a:schemeClr val="accent1"/>
          </a:lnRef>
          <a:fillRef idx="0">
            <a:schemeClr val="accent1"/>
          </a:fillRef>
          <a:effectRef idx="0">
            <a:schemeClr val="accent1"/>
          </a:effectRef>
          <a:fontRef idx="minor">
            <a:schemeClr val="tx1"/>
          </a:fontRef>
        </p:style>
      </p:cxnSp>
      <p:sp>
        <p:nvSpPr>
          <p:cNvPr id="11" name="TextBox 8"/>
          <p:cNvSpPr txBox="1"/>
          <p:nvPr/>
        </p:nvSpPr>
        <p:spPr>
          <a:xfrm>
            <a:off x="5092700" y="5086350"/>
            <a:ext cx="5759450" cy="646113"/>
          </a:xfrm>
          <a:prstGeom prst="rect">
            <a:avLst/>
          </a:prstGeom>
          <a:noFill/>
        </p:spPr>
        <p:txBody>
          <a:bodyPr>
            <a:spAutoFit/>
          </a:bodyPr>
          <a:lstStyle/>
          <a:p>
            <a:pPr algn="ctr" fontAlgn="auto">
              <a:spcBef>
                <a:spcPts val="0"/>
              </a:spcBef>
              <a:spcAft>
                <a:spcPts val="0"/>
              </a:spcAft>
              <a:defRPr/>
            </a:pPr>
            <a:r>
              <a:rPr lang="zh-CN" altLang="en-US" sz="3600" b="1" dirty="0">
                <a:solidFill>
                  <a:schemeClr val="tx1">
                    <a:lumMod val="65000"/>
                    <a:lumOff val="35000"/>
                  </a:schemeClr>
                </a:solidFill>
                <a:latin typeface="微软雅黑" pitchFamily="34" charset="-122"/>
                <a:ea typeface="微软雅黑" pitchFamily="34" charset="-122"/>
              </a:rPr>
              <a:t>第二章  </a:t>
            </a:r>
            <a:r>
              <a:rPr lang="en-US" altLang="zh-CN" sz="3600" b="1" dirty="0">
                <a:solidFill>
                  <a:schemeClr val="tx1">
                    <a:lumMod val="65000"/>
                    <a:lumOff val="35000"/>
                  </a:schemeClr>
                </a:solidFill>
                <a:latin typeface="微软雅黑" pitchFamily="34" charset="-122"/>
                <a:ea typeface="微软雅黑" pitchFamily="34" charset="-122"/>
              </a:rPr>
              <a:t>ERM</a:t>
            </a:r>
            <a:r>
              <a:rPr lang="zh-CN" altLang="en-US" sz="3600" b="1" dirty="0">
                <a:solidFill>
                  <a:schemeClr val="tx1">
                    <a:lumMod val="65000"/>
                    <a:lumOff val="35000"/>
                  </a:schemeClr>
                </a:solidFill>
                <a:latin typeface="微软雅黑" pitchFamily="34" charset="-122"/>
                <a:ea typeface="微软雅黑" pitchFamily="34" charset="-122"/>
              </a:rPr>
              <a:t>的误区及原则</a:t>
            </a:r>
          </a:p>
        </p:txBody>
      </p:sp>
      <p:sp>
        <p:nvSpPr>
          <p:cNvPr id="12" name="矩形 11"/>
          <p:cNvSpPr/>
          <p:nvPr/>
        </p:nvSpPr>
        <p:spPr>
          <a:xfrm>
            <a:off x="6605588" y="4005263"/>
            <a:ext cx="3598862" cy="369887"/>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zh-CN" altLang="en-US" kern="0" dirty="0">
                <a:solidFill>
                  <a:schemeClr val="tx1">
                    <a:lumMod val="65000"/>
                    <a:lumOff val="35000"/>
                  </a:schemeClr>
                </a:solidFill>
                <a:latin typeface="微软雅黑" pitchFamily="34" charset="-122"/>
                <a:ea typeface="微软雅黑" pitchFamily="34" charset="-122"/>
              </a:rPr>
              <a:t>员工关系管理的误区</a:t>
            </a:r>
          </a:p>
        </p:txBody>
      </p:sp>
      <p:sp>
        <p:nvSpPr>
          <p:cNvPr id="13" name="矩形 12"/>
          <p:cNvSpPr/>
          <p:nvPr/>
        </p:nvSpPr>
        <p:spPr>
          <a:xfrm>
            <a:off x="6605588" y="4437063"/>
            <a:ext cx="3598862" cy="369887"/>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zh-CN" altLang="en-US" kern="0" dirty="0">
                <a:solidFill>
                  <a:schemeClr val="tx1">
                    <a:lumMod val="65000"/>
                    <a:lumOff val="35000"/>
                  </a:schemeClr>
                </a:solidFill>
                <a:latin typeface="微软雅黑" pitchFamily="34" charset="-122"/>
                <a:ea typeface="微软雅黑" pitchFamily="34" charset="-122"/>
              </a:rPr>
              <a:t>员工关系管理的原则</a:t>
            </a:r>
          </a:p>
        </p:txBody>
      </p:sp>
      <p:sp>
        <p:nvSpPr>
          <p:cNvPr id="14" name="椭圆 13"/>
          <p:cNvSpPr/>
          <p:nvPr/>
        </p:nvSpPr>
        <p:spPr>
          <a:xfrm>
            <a:off x="1130300" y="1830388"/>
            <a:ext cx="3622675" cy="362267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11"/>
                                        </p:tgtEl>
                                        <p:attrNameLst>
                                          <p:attrName>ppt_x</p:attrName>
                                          <p:attrName>ppt_y</p:attrName>
                                        </p:attrNameLst>
                                      </p:cBhvr>
                                      <p:rCtr x="43960" y="0"/>
                                    </p:animMotion>
                                  </p:childTnLst>
                                </p:cTn>
                              </p:par>
                              <p:par>
                                <p:cTn id="10" presetID="52" presetClass="entr" presetSubtype="0" fill="hold" grpId="0" nodeType="withEffect">
                                  <p:stCondLst>
                                    <p:cond delay="40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par>
                                <p:cTn id="15" presetID="52" presetClass="entr" presetSubtype="0" fill="hold" grpId="0" nodeType="withEffect">
                                  <p:stCondLst>
                                    <p:cond delay="600"/>
                                  </p:stCondLst>
                                  <p:iterate type="lt">
                                    <p:tmPct val="0"/>
                                  </p:iterate>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6788" y="5562600"/>
            <a:ext cx="10985500" cy="984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8"/>
          <p:cNvSpPr/>
          <p:nvPr/>
        </p:nvSpPr>
        <p:spPr>
          <a:xfrm>
            <a:off x="966788" y="2349500"/>
            <a:ext cx="10985500" cy="5032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699" name="TextBox 6"/>
          <p:cNvSpPr txBox="1">
            <a:spLocks noChangeArrowheads="1"/>
          </p:cNvSpPr>
          <p:nvPr/>
        </p:nvSpPr>
        <p:spPr bwMode="auto">
          <a:xfrm>
            <a:off x="966788" y="2392363"/>
            <a:ext cx="10893425" cy="417512"/>
          </a:xfrm>
          <a:prstGeom prst="rect">
            <a:avLst/>
          </a:prstGeom>
          <a:noFill/>
          <a:ln w="9525">
            <a:noFill/>
            <a:miter lim="800000"/>
            <a:headEnd/>
            <a:tailEnd/>
          </a:ln>
        </p:spPr>
        <p:txBody>
          <a:bodyPr>
            <a:spAutoFit/>
          </a:bodyPr>
          <a:lstStyle/>
          <a:p>
            <a:pPr>
              <a:lnSpc>
                <a:spcPct val="130000"/>
              </a:lnSpc>
            </a:pPr>
            <a:r>
              <a:rPr lang="en-US" altLang="zh-CN" b="1">
                <a:solidFill>
                  <a:schemeClr val="bg1"/>
                </a:solidFill>
                <a:latin typeface="微软雅黑"/>
                <a:ea typeface="微软雅黑"/>
                <a:cs typeface="微软雅黑"/>
              </a:rPr>
              <a:t>1</a:t>
            </a:r>
            <a:r>
              <a:rPr lang="zh-CN" altLang="en-US" b="1">
                <a:solidFill>
                  <a:schemeClr val="bg1"/>
                </a:solidFill>
                <a:latin typeface="微软雅黑"/>
                <a:ea typeface="微软雅黑"/>
                <a:cs typeface="微软雅黑"/>
              </a:rPr>
              <a:t>、缺乏共同的愿景，导致员工关系管理的起点不清晰。 </a:t>
            </a:r>
            <a:endParaRPr lang="zh-CN" altLang="zh-CN" b="1">
              <a:solidFill>
                <a:schemeClr val="bg1"/>
              </a:solidFill>
              <a:latin typeface="微软雅黑"/>
              <a:ea typeface="微软雅黑"/>
              <a:cs typeface="微软雅黑"/>
            </a:endParaRPr>
          </a:p>
        </p:txBody>
      </p:sp>
      <p:sp>
        <p:nvSpPr>
          <p:cNvPr id="8" name="TextBox 6"/>
          <p:cNvSpPr txBox="1">
            <a:spLocks noChangeArrowheads="1"/>
          </p:cNvSpPr>
          <p:nvPr/>
        </p:nvSpPr>
        <p:spPr bwMode="auto">
          <a:xfrm>
            <a:off x="966788" y="3111500"/>
            <a:ext cx="5492750" cy="2333625"/>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企业共同愿景首先必须是企业利益相关者的共同追求，由此，员工关系管理的起点是让员工认同企业的愿景。</a:t>
            </a:r>
            <a:r>
              <a:rPr lang="zh-CN" altLang="en-US" sz="1600" b="1">
                <a:solidFill>
                  <a:srgbClr val="FF0000"/>
                </a:solidFill>
                <a:latin typeface="微软雅黑"/>
                <a:ea typeface="微软雅黑"/>
                <a:cs typeface="微软雅黑"/>
              </a:rPr>
              <a:t>没有共同的愿景，缺乏共同的信念，就没有利益相关的前提</a:t>
            </a:r>
            <a:r>
              <a:rPr lang="zh-CN" altLang="en-US" sz="1600">
                <a:solidFill>
                  <a:srgbClr val="5F5E5C"/>
                </a:solidFill>
                <a:latin typeface="微软雅黑"/>
                <a:ea typeface="微软雅黑"/>
                <a:cs typeface="微软雅黑"/>
              </a:rPr>
              <a:t>。据估计，中国年度营业收入规模在</a:t>
            </a:r>
            <a:r>
              <a:rPr lang="en-US" altLang="zh-CN" sz="1600">
                <a:solidFill>
                  <a:srgbClr val="5F5E5C"/>
                </a:solidFill>
                <a:latin typeface="微软雅黑"/>
                <a:ea typeface="微软雅黑"/>
                <a:cs typeface="微软雅黑"/>
              </a:rPr>
              <a:t>2</a:t>
            </a:r>
            <a:r>
              <a:rPr lang="zh-CN" altLang="en-US" sz="1600">
                <a:solidFill>
                  <a:srgbClr val="5F5E5C"/>
                </a:solidFill>
                <a:latin typeface="微软雅黑"/>
                <a:ea typeface="微软雅黑"/>
                <a:cs typeface="微软雅黑"/>
              </a:rPr>
              <a:t>亿以上的企业存在清晰战略愿景的不到</a:t>
            </a:r>
            <a:r>
              <a:rPr lang="en-US" altLang="zh-CN" sz="1600">
                <a:solidFill>
                  <a:srgbClr val="5F5E5C"/>
                </a:solidFill>
                <a:latin typeface="微软雅黑"/>
                <a:ea typeface="微软雅黑"/>
                <a:cs typeface="微软雅黑"/>
              </a:rPr>
              <a:t>20%</a:t>
            </a:r>
            <a:r>
              <a:rPr lang="zh-CN" altLang="en-US" sz="1600">
                <a:solidFill>
                  <a:srgbClr val="5F5E5C"/>
                </a:solidFill>
                <a:latin typeface="微软雅黑"/>
                <a:ea typeface="微软雅黑"/>
                <a:cs typeface="微软雅黑"/>
              </a:rPr>
              <a:t>。很多企业也提出了远大的目标，但是目标的制定缺乏员工的参与，目标的宣贯远远不够，对于愿景的不认同也就在所难免。</a:t>
            </a:r>
            <a:endParaRPr lang="zh-CN" altLang="zh-CN" sz="1600" b="1">
              <a:solidFill>
                <a:srgbClr val="E67819"/>
              </a:solidFill>
              <a:latin typeface="微软雅黑"/>
              <a:ea typeface="微软雅黑"/>
              <a:cs typeface="微软雅黑"/>
            </a:endParaRPr>
          </a:p>
        </p:txBody>
      </p:sp>
      <p:pic>
        <p:nvPicPr>
          <p:cNvPr id="10" name="Picture 2" descr="C:\Documents and Settings\tdz\桌面\互联网.jpg"/>
          <p:cNvPicPr>
            <a:picLocks noChangeAspect="1" noChangeArrowheads="1"/>
          </p:cNvPicPr>
          <p:nvPr/>
        </p:nvPicPr>
        <p:blipFill rotWithShape="1">
          <a:blip r:embed="rId2"/>
          <a:srcRect b="209"/>
          <a:stretch/>
        </p:blipFill>
        <p:spPr bwMode="auto">
          <a:xfrm>
            <a:off x="6691313" y="2203450"/>
            <a:ext cx="5137150" cy="3846513"/>
          </a:xfrm>
          <a:prstGeom prst="rect">
            <a:avLst/>
          </a:prstGeom>
          <a:noFill/>
          <a:ln w="28575">
            <a:solidFill>
              <a:schemeClr val="bg1"/>
            </a:solidFill>
          </a:ln>
          <a:effectLst>
            <a:outerShdw blurRad="63500" algn="ctr" rotWithShape="0">
              <a:prstClr val="black">
                <a:alpha val="40000"/>
              </a:prstClr>
            </a:outerShdw>
          </a:effectLst>
          <a:extLst>
            <a:ext uri="{909E8E84-426E-40DD-AFC4-6F175D3DCCD1}"/>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5379</TotalTime>
  <Words>3833</Words>
  <Application>Microsoft Office PowerPoint</Application>
  <PresentationFormat>自定义</PresentationFormat>
  <Paragraphs>76</Paragraphs>
  <Slides>20</Slides>
  <Notes>0</Notes>
  <HiddenSlides>0</HiddenSlides>
  <MMClips>0</MMClips>
  <ScaleCrop>false</ScaleCrop>
  <HeadingPairs>
    <vt:vector size="8" baseType="variant">
      <vt:variant>
        <vt:lpstr>已用的字体</vt:lpstr>
      </vt:variant>
      <vt:variant>
        <vt:i4>10</vt:i4>
      </vt:variant>
      <vt:variant>
        <vt:lpstr>演示文稿设计模板</vt:lpstr>
      </vt:variant>
      <vt:variant>
        <vt:i4>13</vt:i4>
      </vt:variant>
      <vt:variant>
        <vt:lpstr>嵌入 OLE 服务器</vt:lpstr>
      </vt:variant>
      <vt:variant>
        <vt:i4>1</vt:i4>
      </vt:variant>
      <vt:variant>
        <vt:lpstr>幻灯片标题</vt:lpstr>
      </vt:variant>
      <vt:variant>
        <vt:i4>20</vt:i4>
      </vt:variant>
    </vt:vector>
  </HeadingPairs>
  <TitlesOfParts>
    <vt:vector size="44" baseType="lpstr">
      <vt:lpstr>Arial</vt:lpstr>
      <vt:lpstr>宋体</vt:lpstr>
      <vt:lpstr>Calibri</vt:lpstr>
      <vt:lpstr>微软雅黑</vt:lpstr>
      <vt:lpstr>Arial Unicode MS</vt:lpstr>
      <vt:lpstr>经典繁仿黑</vt:lpstr>
      <vt:lpstr>Impact</vt:lpstr>
      <vt:lpstr>专业字体设计服务/WWW.ZTSGC.COM/</vt:lpstr>
      <vt:lpstr>华康俪金黑W8(P)</vt:lpstr>
      <vt:lpstr>Tahoma</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Microsoft Excel 图表</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雨林木风</cp:lastModifiedBy>
  <cp:revision>1395</cp:revision>
  <dcterms:modified xsi:type="dcterms:W3CDTF">2013-02-22T08:24:36Z</dcterms:modified>
</cp:coreProperties>
</file>